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1" r:id="rId15"/>
    <p:sldId id="269" r:id="rId16"/>
    <p:sldId id="270"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5" r:id="rId30"/>
    <p:sldId id="286" r:id="rId31"/>
    <p:sldId id="287" r:id="rId32"/>
    <p:sldId id="284"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26" r:id="rId53"/>
    <p:sldId id="324" r:id="rId54"/>
    <p:sldId id="325"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0" d="100"/>
          <a:sy n="70"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slide" Target="slides/slide7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6B551AF8-4D69-439B-8D5D-9EFC7AD16EEF}" type="datetimeFigureOut">
              <a:rPr lang="id-ID" smtClean="0"/>
              <a:t>04/03/2018</a:t>
            </a:fld>
            <a:endParaRPr lang="id-ID"/>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id-ID"/>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9BCF7BA3-BF6E-4F35-8033-753B0A51F3C9}" type="slidenum">
              <a:rPr lang="id-ID" smtClean="0"/>
              <a:t>‹#›</a:t>
            </a:fld>
            <a:endParaRPr lang="id-ID"/>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30256114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551AF8-4D69-439B-8D5D-9EFC7AD16EEF}" type="datetimeFigureOut">
              <a:rPr lang="id-ID" smtClean="0"/>
              <a:t>04/03/2018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BCF7BA3-BF6E-4F35-8033-753B0A51F3C9}" type="slidenum">
              <a:rPr lang="id-ID" smtClean="0"/>
              <a:t>‹#›</a:t>
            </a:fld>
            <a:endParaRPr lang="id-ID"/>
          </a:p>
        </p:txBody>
      </p:sp>
    </p:spTree>
    <p:extLst>
      <p:ext uri="{BB962C8B-B14F-4D97-AF65-F5344CB8AC3E}">
        <p14:creationId xmlns:p14="http://schemas.microsoft.com/office/powerpoint/2010/main" val="2096461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6B551AF8-4D69-439B-8D5D-9EFC7AD16EEF}" type="datetimeFigureOut">
              <a:rPr lang="id-ID" smtClean="0"/>
              <a:t>04/03/2018</a:t>
            </a:fld>
            <a:endParaRPr lang="id-ID"/>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id-ID"/>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9BCF7BA3-BF6E-4F35-8033-753B0A51F3C9}" type="slidenum">
              <a:rPr lang="id-ID" smtClean="0"/>
              <a:t>‹#›</a:t>
            </a:fld>
            <a:endParaRPr lang="id-ID"/>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113811159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B551AF8-4D69-439B-8D5D-9EFC7AD16EEF}" type="datetimeFigureOut">
              <a:rPr lang="id-ID" smtClean="0"/>
              <a:t>04/03/2018</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BCF7BA3-BF6E-4F35-8033-753B0A51F3C9}" type="slidenum">
              <a:rPr lang="id-ID" smtClean="0"/>
              <a:t>‹#›</a:t>
            </a:fld>
            <a:endParaRPr lang="id-ID"/>
          </a:p>
        </p:txBody>
      </p:sp>
    </p:spTree>
    <p:extLst>
      <p:ext uri="{BB962C8B-B14F-4D97-AF65-F5344CB8AC3E}">
        <p14:creationId xmlns:p14="http://schemas.microsoft.com/office/powerpoint/2010/main" val="987258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B551AF8-4D69-439B-8D5D-9EFC7AD16EEF}" type="datetimeFigureOut">
              <a:rPr lang="id-ID" smtClean="0"/>
              <a:t>04/03/2018</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9BCF7BA3-BF6E-4F35-8033-753B0A51F3C9}" type="slidenum">
              <a:rPr lang="id-ID" smtClean="0"/>
              <a:t>‹#›</a:t>
            </a:fld>
            <a:endParaRPr lang="id-ID"/>
          </a:p>
        </p:txBody>
      </p:sp>
    </p:spTree>
    <p:extLst>
      <p:ext uri="{BB962C8B-B14F-4D97-AF65-F5344CB8AC3E}">
        <p14:creationId xmlns:p14="http://schemas.microsoft.com/office/powerpoint/2010/main" val="911939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B551AF8-4D69-439B-8D5D-9EFC7AD16EEF}" type="datetimeFigureOut">
              <a:rPr lang="id-ID" smtClean="0"/>
              <a:t>04/03/2018</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9BCF7BA3-BF6E-4F35-8033-753B0A51F3C9}" type="slidenum">
              <a:rPr lang="id-ID" smtClean="0"/>
              <a:t>‹#›</a:t>
            </a:fld>
            <a:endParaRPr lang="id-ID"/>
          </a:p>
        </p:txBody>
      </p:sp>
    </p:spTree>
    <p:extLst>
      <p:ext uri="{BB962C8B-B14F-4D97-AF65-F5344CB8AC3E}">
        <p14:creationId xmlns:p14="http://schemas.microsoft.com/office/powerpoint/2010/main" val="618207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551AF8-4D69-439B-8D5D-9EFC7AD16EEF}" type="datetimeFigureOut">
              <a:rPr lang="id-ID" smtClean="0"/>
              <a:t>04/03/2018</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9BCF7BA3-BF6E-4F35-8033-753B0A51F3C9}" type="slidenum">
              <a:rPr lang="id-ID" smtClean="0"/>
              <a:t>‹#›</a:t>
            </a:fld>
            <a:endParaRPr lang="id-ID"/>
          </a:p>
        </p:txBody>
      </p:sp>
    </p:spTree>
    <p:extLst>
      <p:ext uri="{BB962C8B-B14F-4D97-AF65-F5344CB8AC3E}">
        <p14:creationId xmlns:p14="http://schemas.microsoft.com/office/powerpoint/2010/main" val="3890804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6B551AF8-4D69-439B-8D5D-9EFC7AD16EEF}" type="datetimeFigureOut">
              <a:rPr lang="id-ID" smtClean="0"/>
              <a:t>04/03/2018</a:t>
            </a:fld>
            <a:endParaRPr lang="id-ID"/>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id-ID"/>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9BCF7BA3-BF6E-4F35-8033-753B0A51F3C9}" type="slidenum">
              <a:rPr lang="id-ID" smtClean="0"/>
              <a:t>‹#›</a:t>
            </a:fld>
            <a:endParaRPr lang="id-ID"/>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60156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6B551AF8-4D69-439B-8D5D-9EFC7AD16EEF}" type="datetimeFigureOut">
              <a:rPr lang="id-ID" smtClean="0"/>
              <a:t>04/03/2018</a:t>
            </a:fld>
            <a:endParaRPr lang="id-ID"/>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id-ID"/>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9BCF7BA3-BF6E-4F35-8033-753B0A51F3C9}" type="slidenum">
              <a:rPr lang="id-ID" smtClean="0"/>
              <a:t>‹#›</a:t>
            </a:fld>
            <a:endParaRPr lang="id-ID"/>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075403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551AF8-4D69-439B-8D5D-9EFC7AD16EEF}" type="datetimeFigureOut">
              <a:rPr lang="id-ID" smtClean="0"/>
              <a:t>04/03/2018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BCF7BA3-BF6E-4F35-8033-753B0A51F3C9}" type="slidenum">
              <a:rPr lang="id-ID" smtClean="0"/>
              <a:t>‹#›</a:t>
            </a:fld>
            <a:endParaRPr lang="id-ID"/>
          </a:p>
        </p:txBody>
      </p:sp>
    </p:spTree>
    <p:extLst>
      <p:ext uri="{BB962C8B-B14F-4D97-AF65-F5344CB8AC3E}">
        <p14:creationId xmlns:p14="http://schemas.microsoft.com/office/powerpoint/2010/main" val="1343484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551AF8-4D69-439B-8D5D-9EFC7AD16EEF}" type="datetimeFigureOut">
              <a:rPr lang="id-ID" smtClean="0"/>
              <a:t>04/03/2018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BCF7BA3-BF6E-4F35-8033-753B0A51F3C9}" type="slidenum">
              <a:rPr lang="id-ID" smtClean="0"/>
              <a:t>‹#›</a:t>
            </a:fld>
            <a:endParaRPr lang="id-ID"/>
          </a:p>
        </p:txBody>
      </p:sp>
    </p:spTree>
    <p:extLst>
      <p:ext uri="{BB962C8B-B14F-4D97-AF65-F5344CB8AC3E}">
        <p14:creationId xmlns:p14="http://schemas.microsoft.com/office/powerpoint/2010/main" val="2627839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6B551AF8-4D69-439B-8D5D-9EFC7AD16EEF}" type="datetimeFigureOut">
              <a:rPr lang="id-ID" smtClean="0"/>
              <a:t>04/03/2018</a:t>
            </a:fld>
            <a:endParaRPr lang="id-ID"/>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id-ID"/>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9BCF7BA3-BF6E-4F35-8033-753B0A51F3C9}" type="slidenum">
              <a:rPr lang="id-ID" smtClean="0"/>
              <a:t>‹#›</a:t>
            </a:fld>
            <a:endParaRPr lang="id-ID"/>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467118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01F6C-FF61-4BA5-935C-7C25FB529C66}"/>
              </a:ext>
            </a:extLst>
          </p:cNvPr>
          <p:cNvSpPr>
            <a:spLocks noGrp="1"/>
          </p:cNvSpPr>
          <p:nvPr>
            <p:ph type="title"/>
          </p:nvPr>
        </p:nvSpPr>
        <p:spPr/>
        <p:txBody>
          <a:bodyPr>
            <a:normAutofit/>
          </a:bodyPr>
          <a:lstStyle/>
          <a:p>
            <a:pPr algn="ctr"/>
            <a:r>
              <a:rPr lang="en-US" sz="4000" b="1" dirty="0">
                <a:latin typeface="Times New Roman" panose="02020603050405020304" pitchFamily="18" charset="0"/>
                <a:cs typeface="Times New Roman" panose="02020603050405020304" pitchFamily="18" charset="0"/>
              </a:rPr>
              <a:t>MODUL PAJAK </a:t>
            </a:r>
            <a:br>
              <a:rPr lang="en-US" sz="4000" b="1" dirty="0">
                <a:latin typeface="Times New Roman" panose="02020603050405020304" pitchFamily="18" charset="0"/>
                <a:cs typeface="Times New Roman" panose="02020603050405020304" pitchFamily="18" charset="0"/>
              </a:rPr>
            </a:br>
            <a:r>
              <a:rPr lang="en-US" sz="4000" b="1" dirty="0">
                <a:latin typeface="Times New Roman" panose="02020603050405020304" pitchFamily="18" charset="0"/>
                <a:cs typeface="Times New Roman" panose="02020603050405020304" pitchFamily="18" charset="0"/>
              </a:rPr>
              <a:t>PENGHASILAN BADAN</a:t>
            </a:r>
            <a:endParaRPr lang="id-ID" sz="4000" b="1" dirty="0">
              <a:latin typeface="Times New Roman" panose="02020603050405020304" pitchFamily="18" charset="0"/>
              <a:cs typeface="Times New Roman" panose="02020603050405020304" pitchFamily="18" charset="0"/>
            </a:endParaRPr>
          </a:p>
        </p:txBody>
      </p:sp>
      <p:sp>
        <p:nvSpPr>
          <p:cNvPr id="4" name="Text Placeholder 3">
            <a:extLst>
              <a:ext uri="{FF2B5EF4-FFF2-40B4-BE49-F238E27FC236}">
                <a16:creationId xmlns:a16="http://schemas.microsoft.com/office/drawing/2014/main" id="{F9A00DFD-8AED-4F64-A9EC-C54CEA4FEC62}"/>
              </a:ext>
            </a:extLst>
          </p:cNvPr>
          <p:cNvSpPr>
            <a:spLocks noGrp="1"/>
          </p:cNvSpPr>
          <p:nvPr>
            <p:ph type="body" idx="1"/>
          </p:nvPr>
        </p:nvSpPr>
        <p:spPr/>
        <p:txBody>
          <a:bodyPr/>
          <a:lstStyle/>
          <a:p>
            <a:pPr algn="ctr"/>
            <a:r>
              <a:rPr lang="en-US" dirty="0"/>
              <a:t>Lembaga </a:t>
            </a:r>
            <a:r>
              <a:rPr lang="en-US" dirty="0" err="1"/>
              <a:t>Sertifikasi</a:t>
            </a:r>
            <a:r>
              <a:rPr lang="en-US" dirty="0"/>
              <a:t> </a:t>
            </a:r>
            <a:r>
              <a:rPr lang="en-US" dirty="0" err="1"/>
              <a:t>Kompentensi</a:t>
            </a:r>
            <a:r>
              <a:rPr lang="en-US" dirty="0"/>
              <a:t> </a:t>
            </a:r>
            <a:r>
              <a:rPr lang="en-US" dirty="0" err="1"/>
              <a:t>Perpajakan</a:t>
            </a:r>
            <a:r>
              <a:rPr lang="en-US" dirty="0"/>
              <a:t> (LSKP) - 2018</a:t>
            </a:r>
            <a:endParaRPr lang="id-ID" dirty="0"/>
          </a:p>
        </p:txBody>
      </p:sp>
    </p:spTree>
    <p:extLst>
      <p:ext uri="{BB962C8B-B14F-4D97-AF65-F5344CB8AC3E}">
        <p14:creationId xmlns:p14="http://schemas.microsoft.com/office/powerpoint/2010/main" val="2678521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731411-9D25-425F-BC18-194037C70871}"/>
              </a:ext>
            </a:extLst>
          </p:cNvPr>
          <p:cNvSpPr>
            <a:spLocks noGrp="1"/>
          </p:cNvSpPr>
          <p:nvPr>
            <p:ph type="title"/>
          </p:nvPr>
        </p:nvSpPr>
        <p:spPr>
          <a:xfrm>
            <a:off x="1371600" y="450574"/>
            <a:ext cx="9601200" cy="874643"/>
          </a:xfrm>
        </p:spPr>
        <p:txBody>
          <a:bodyPr>
            <a:normAutofit/>
          </a:bodyPr>
          <a:lstStyle/>
          <a:p>
            <a:pPr algn="ctr"/>
            <a:r>
              <a:rPr lang="en-US" b="1" dirty="0"/>
              <a:t>DAFTAR ISI POKOK PEMBAHASAN</a:t>
            </a:r>
            <a:endParaRPr lang="id-ID" b="1" dirty="0"/>
          </a:p>
        </p:txBody>
      </p:sp>
      <p:graphicFrame>
        <p:nvGraphicFramePr>
          <p:cNvPr id="7" name="Table 6">
            <a:extLst>
              <a:ext uri="{FF2B5EF4-FFF2-40B4-BE49-F238E27FC236}">
                <a16:creationId xmlns:a16="http://schemas.microsoft.com/office/drawing/2014/main" id="{180C9B58-462A-4686-93D8-C95E2632B511}"/>
              </a:ext>
            </a:extLst>
          </p:cNvPr>
          <p:cNvGraphicFramePr>
            <a:graphicFrameLocks noGrp="1"/>
          </p:cNvGraphicFramePr>
          <p:nvPr>
            <p:extLst>
              <p:ext uri="{D42A27DB-BD31-4B8C-83A1-F6EECF244321}">
                <p14:modId xmlns:p14="http://schemas.microsoft.com/office/powerpoint/2010/main" val="2456453509"/>
              </p:ext>
            </p:extLst>
          </p:nvPr>
        </p:nvGraphicFramePr>
        <p:xfrm>
          <a:off x="2907052" y="1417982"/>
          <a:ext cx="6820043" cy="5162807"/>
        </p:xfrm>
        <a:graphic>
          <a:graphicData uri="http://schemas.openxmlformats.org/drawingml/2006/table">
            <a:tbl>
              <a:tblPr firstRow="1" firstCol="1" bandRow="1">
                <a:tableStyleId>{5C22544A-7EE6-4342-B048-85BDC9FD1C3A}</a:tableStyleId>
              </a:tblPr>
              <a:tblGrid>
                <a:gridCol w="6820043">
                  <a:extLst>
                    <a:ext uri="{9D8B030D-6E8A-4147-A177-3AD203B41FA5}">
                      <a16:colId xmlns:a16="http://schemas.microsoft.com/office/drawing/2014/main" val="1947762355"/>
                    </a:ext>
                  </a:extLst>
                </a:gridCol>
              </a:tblGrid>
              <a:tr h="354521">
                <a:tc>
                  <a:txBody>
                    <a:bodyPr/>
                    <a:lstStyle/>
                    <a:p>
                      <a:pPr algn="l">
                        <a:lnSpc>
                          <a:spcPct val="115000"/>
                        </a:lnSpc>
                        <a:spcAft>
                          <a:spcPts val="0"/>
                        </a:spcAft>
                      </a:pPr>
                      <a:r>
                        <a:rPr lang="id-ID" sz="1600" dirty="0">
                          <a:effectLst/>
                          <a:latin typeface="Times New Roman" panose="02020603050405020304" pitchFamily="18" charset="0"/>
                          <a:cs typeface="Times New Roman" panose="02020603050405020304" pitchFamily="18" charset="0"/>
                        </a:rPr>
                        <a:t>Bab 1 Subjek Pajak</a:t>
                      </a:r>
                      <a:endParaRPr lang="id-ID"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tx1">
                        <a:lumMod val="75000"/>
                        <a:lumOff val="25000"/>
                      </a:schemeClr>
                    </a:solidFill>
                  </a:tcPr>
                </a:tc>
                <a:extLst>
                  <a:ext uri="{0D108BD9-81ED-4DB2-BD59-A6C34878D82A}">
                    <a16:rowId xmlns:a16="http://schemas.microsoft.com/office/drawing/2014/main" val="3462056225"/>
                  </a:ext>
                </a:extLst>
              </a:tr>
              <a:tr h="554034">
                <a:tc>
                  <a:txBody>
                    <a:bodyPr/>
                    <a:lstStyle/>
                    <a:p>
                      <a:pPr algn="l">
                        <a:lnSpc>
                          <a:spcPct val="115000"/>
                        </a:lnSpc>
                        <a:spcAft>
                          <a:spcPts val="0"/>
                        </a:spcAft>
                      </a:pPr>
                      <a:r>
                        <a:rPr lang="id-ID" sz="1600" dirty="0">
                          <a:effectLst/>
                          <a:latin typeface="Times New Roman" panose="02020603050405020304" pitchFamily="18" charset="0"/>
                          <a:cs typeface="Times New Roman" panose="02020603050405020304" pitchFamily="18" charset="0"/>
                        </a:rPr>
                        <a:t>Bab 2 Objek Pajak, Objek Pajak Bersifat Final dan Bukan Objek Pajak</a:t>
                      </a:r>
                      <a:endParaRPr lang="id-ID"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tx1">
                        <a:lumMod val="75000"/>
                        <a:lumOff val="25000"/>
                      </a:schemeClr>
                    </a:solidFill>
                  </a:tcPr>
                </a:tc>
                <a:extLst>
                  <a:ext uri="{0D108BD9-81ED-4DB2-BD59-A6C34878D82A}">
                    <a16:rowId xmlns:a16="http://schemas.microsoft.com/office/drawing/2014/main" val="544425372"/>
                  </a:ext>
                </a:extLst>
              </a:tr>
              <a:tr h="354521">
                <a:tc>
                  <a:txBody>
                    <a:bodyPr/>
                    <a:lstStyle/>
                    <a:p>
                      <a:pPr algn="l">
                        <a:lnSpc>
                          <a:spcPct val="115000"/>
                        </a:lnSpc>
                        <a:spcAft>
                          <a:spcPts val="0"/>
                        </a:spcAft>
                      </a:pPr>
                      <a:r>
                        <a:rPr lang="id-ID" sz="1600">
                          <a:effectLst/>
                          <a:latin typeface="Times New Roman" panose="02020603050405020304" pitchFamily="18" charset="0"/>
                          <a:cs typeface="Times New Roman" panose="02020603050405020304" pitchFamily="18" charset="0"/>
                        </a:rPr>
                        <a:t>Bab 3 Bentuk Usaha Tetap</a:t>
                      </a:r>
                      <a:endParaRPr lang="id-ID"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tx1">
                        <a:lumMod val="75000"/>
                        <a:lumOff val="25000"/>
                      </a:schemeClr>
                    </a:solidFill>
                  </a:tcPr>
                </a:tc>
                <a:extLst>
                  <a:ext uri="{0D108BD9-81ED-4DB2-BD59-A6C34878D82A}">
                    <a16:rowId xmlns:a16="http://schemas.microsoft.com/office/drawing/2014/main" val="2963688009"/>
                  </a:ext>
                </a:extLst>
              </a:tr>
              <a:tr h="354521">
                <a:tc>
                  <a:txBody>
                    <a:bodyPr/>
                    <a:lstStyle/>
                    <a:p>
                      <a:pPr algn="l">
                        <a:lnSpc>
                          <a:spcPct val="115000"/>
                        </a:lnSpc>
                        <a:spcAft>
                          <a:spcPts val="0"/>
                        </a:spcAft>
                      </a:pPr>
                      <a:r>
                        <a:rPr lang="id-ID" sz="1600" dirty="0">
                          <a:effectLst/>
                          <a:latin typeface="Times New Roman" panose="02020603050405020304" pitchFamily="18" charset="0"/>
                          <a:cs typeface="Times New Roman" panose="02020603050405020304" pitchFamily="18" charset="0"/>
                        </a:rPr>
                        <a:t>Bab 4 Biaya Fiskal dan Bukan Biaya Fiskal</a:t>
                      </a:r>
                      <a:endParaRPr lang="id-ID"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tx1">
                        <a:lumMod val="75000"/>
                        <a:lumOff val="25000"/>
                      </a:schemeClr>
                    </a:solidFill>
                  </a:tcPr>
                </a:tc>
                <a:extLst>
                  <a:ext uri="{0D108BD9-81ED-4DB2-BD59-A6C34878D82A}">
                    <a16:rowId xmlns:a16="http://schemas.microsoft.com/office/drawing/2014/main" val="3015968953"/>
                  </a:ext>
                </a:extLst>
              </a:tr>
              <a:tr h="354521">
                <a:tc>
                  <a:txBody>
                    <a:bodyPr/>
                    <a:lstStyle/>
                    <a:p>
                      <a:pPr algn="l">
                        <a:lnSpc>
                          <a:spcPct val="115000"/>
                        </a:lnSpc>
                        <a:spcAft>
                          <a:spcPts val="0"/>
                        </a:spcAft>
                      </a:pPr>
                      <a:r>
                        <a:rPr lang="id-ID" sz="1600">
                          <a:effectLst/>
                          <a:latin typeface="Times New Roman" panose="02020603050405020304" pitchFamily="18" charset="0"/>
                          <a:cs typeface="Times New Roman" panose="02020603050405020304" pitchFamily="18" charset="0"/>
                        </a:rPr>
                        <a:t>Bab 5 Penyusutan dan Amortisasi</a:t>
                      </a:r>
                      <a:endParaRPr lang="id-ID"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tx1">
                        <a:lumMod val="75000"/>
                        <a:lumOff val="25000"/>
                      </a:schemeClr>
                    </a:solidFill>
                  </a:tcPr>
                </a:tc>
                <a:extLst>
                  <a:ext uri="{0D108BD9-81ED-4DB2-BD59-A6C34878D82A}">
                    <a16:rowId xmlns:a16="http://schemas.microsoft.com/office/drawing/2014/main" val="2428229411"/>
                  </a:ext>
                </a:extLst>
              </a:tr>
              <a:tr h="354521">
                <a:tc>
                  <a:txBody>
                    <a:bodyPr/>
                    <a:lstStyle/>
                    <a:p>
                      <a:pPr algn="l">
                        <a:lnSpc>
                          <a:spcPct val="115000"/>
                        </a:lnSpc>
                        <a:spcAft>
                          <a:spcPts val="0"/>
                        </a:spcAft>
                      </a:pPr>
                      <a:r>
                        <a:rPr lang="id-ID" sz="1600">
                          <a:effectLst/>
                          <a:latin typeface="Times New Roman" panose="02020603050405020304" pitchFamily="18" charset="0"/>
                          <a:cs typeface="Times New Roman" panose="02020603050405020304" pitchFamily="18" charset="0"/>
                        </a:rPr>
                        <a:t>Bab 6 Penghasilan Kena Pajak</a:t>
                      </a:r>
                      <a:endParaRPr lang="id-ID"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tx1">
                        <a:lumMod val="75000"/>
                        <a:lumOff val="25000"/>
                      </a:schemeClr>
                    </a:solidFill>
                  </a:tcPr>
                </a:tc>
                <a:extLst>
                  <a:ext uri="{0D108BD9-81ED-4DB2-BD59-A6C34878D82A}">
                    <a16:rowId xmlns:a16="http://schemas.microsoft.com/office/drawing/2014/main" val="62967958"/>
                  </a:ext>
                </a:extLst>
              </a:tr>
              <a:tr h="354521">
                <a:tc>
                  <a:txBody>
                    <a:bodyPr/>
                    <a:lstStyle/>
                    <a:p>
                      <a:pPr algn="l">
                        <a:lnSpc>
                          <a:spcPct val="115000"/>
                        </a:lnSpc>
                        <a:spcAft>
                          <a:spcPts val="0"/>
                        </a:spcAft>
                      </a:pPr>
                      <a:r>
                        <a:rPr lang="id-ID" sz="1600">
                          <a:effectLst/>
                          <a:latin typeface="Times New Roman" panose="02020603050405020304" pitchFamily="18" charset="0"/>
                          <a:cs typeface="Times New Roman" panose="02020603050405020304" pitchFamily="18" charset="0"/>
                        </a:rPr>
                        <a:t>Bab 7 Tarif Pajak</a:t>
                      </a:r>
                      <a:endParaRPr lang="id-ID"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tx1">
                        <a:lumMod val="75000"/>
                        <a:lumOff val="25000"/>
                      </a:schemeClr>
                    </a:solidFill>
                  </a:tcPr>
                </a:tc>
                <a:extLst>
                  <a:ext uri="{0D108BD9-81ED-4DB2-BD59-A6C34878D82A}">
                    <a16:rowId xmlns:a16="http://schemas.microsoft.com/office/drawing/2014/main" val="2536123927"/>
                  </a:ext>
                </a:extLst>
              </a:tr>
              <a:tr h="354521">
                <a:tc>
                  <a:txBody>
                    <a:bodyPr/>
                    <a:lstStyle/>
                    <a:p>
                      <a:pPr algn="l">
                        <a:lnSpc>
                          <a:spcPct val="115000"/>
                        </a:lnSpc>
                        <a:spcAft>
                          <a:spcPts val="0"/>
                        </a:spcAft>
                      </a:pPr>
                      <a:r>
                        <a:rPr lang="id-ID" sz="1600">
                          <a:effectLst/>
                          <a:latin typeface="Times New Roman" panose="02020603050405020304" pitchFamily="18" charset="0"/>
                          <a:cs typeface="Times New Roman" panose="02020603050405020304" pitchFamily="18" charset="0"/>
                        </a:rPr>
                        <a:t>Bab 8 Hubungan Istimewa</a:t>
                      </a:r>
                      <a:endParaRPr lang="id-ID"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tx1">
                        <a:lumMod val="75000"/>
                        <a:lumOff val="25000"/>
                      </a:schemeClr>
                    </a:solidFill>
                  </a:tcPr>
                </a:tc>
                <a:extLst>
                  <a:ext uri="{0D108BD9-81ED-4DB2-BD59-A6C34878D82A}">
                    <a16:rowId xmlns:a16="http://schemas.microsoft.com/office/drawing/2014/main" val="3377174403"/>
                  </a:ext>
                </a:extLst>
              </a:tr>
              <a:tr h="354521">
                <a:tc>
                  <a:txBody>
                    <a:bodyPr/>
                    <a:lstStyle/>
                    <a:p>
                      <a:pPr algn="l">
                        <a:lnSpc>
                          <a:spcPct val="115000"/>
                        </a:lnSpc>
                        <a:spcAft>
                          <a:spcPts val="0"/>
                        </a:spcAft>
                      </a:pPr>
                      <a:r>
                        <a:rPr lang="id-ID" sz="1600">
                          <a:effectLst/>
                          <a:latin typeface="Times New Roman" panose="02020603050405020304" pitchFamily="18" charset="0"/>
                          <a:cs typeface="Times New Roman" panose="02020603050405020304" pitchFamily="18" charset="0"/>
                        </a:rPr>
                        <a:t>Bab 9 Penilaian Kembali Aktiva Tetap</a:t>
                      </a:r>
                      <a:endParaRPr lang="id-ID"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tx1">
                        <a:lumMod val="75000"/>
                        <a:lumOff val="25000"/>
                      </a:schemeClr>
                    </a:solidFill>
                  </a:tcPr>
                </a:tc>
                <a:extLst>
                  <a:ext uri="{0D108BD9-81ED-4DB2-BD59-A6C34878D82A}">
                    <a16:rowId xmlns:a16="http://schemas.microsoft.com/office/drawing/2014/main" val="5887134"/>
                  </a:ext>
                </a:extLst>
              </a:tr>
              <a:tr h="354521">
                <a:tc>
                  <a:txBody>
                    <a:bodyPr/>
                    <a:lstStyle/>
                    <a:p>
                      <a:pPr algn="l">
                        <a:lnSpc>
                          <a:spcPct val="115000"/>
                        </a:lnSpc>
                        <a:spcAft>
                          <a:spcPts val="0"/>
                        </a:spcAft>
                      </a:pPr>
                      <a:r>
                        <a:rPr lang="id-ID" sz="1600">
                          <a:effectLst/>
                          <a:latin typeface="Times New Roman" panose="02020603050405020304" pitchFamily="18" charset="0"/>
                          <a:cs typeface="Times New Roman" panose="02020603050405020304" pitchFamily="18" charset="0"/>
                        </a:rPr>
                        <a:t>Bab 10 Kredit Pajak Luar Negeri</a:t>
                      </a:r>
                      <a:endParaRPr lang="id-ID"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tx1">
                        <a:lumMod val="75000"/>
                        <a:lumOff val="25000"/>
                      </a:schemeClr>
                    </a:solidFill>
                  </a:tcPr>
                </a:tc>
                <a:extLst>
                  <a:ext uri="{0D108BD9-81ED-4DB2-BD59-A6C34878D82A}">
                    <a16:rowId xmlns:a16="http://schemas.microsoft.com/office/drawing/2014/main" val="3987291281"/>
                  </a:ext>
                </a:extLst>
              </a:tr>
              <a:tr h="354521">
                <a:tc>
                  <a:txBody>
                    <a:bodyPr/>
                    <a:lstStyle/>
                    <a:p>
                      <a:pPr algn="l">
                        <a:lnSpc>
                          <a:spcPct val="115000"/>
                        </a:lnSpc>
                        <a:spcAft>
                          <a:spcPts val="0"/>
                        </a:spcAft>
                      </a:pPr>
                      <a:r>
                        <a:rPr lang="id-ID" sz="1600">
                          <a:effectLst/>
                          <a:latin typeface="Times New Roman" panose="02020603050405020304" pitchFamily="18" charset="0"/>
                          <a:cs typeface="Times New Roman" panose="02020603050405020304" pitchFamily="18" charset="0"/>
                        </a:rPr>
                        <a:t>Bab 11 Angsuran PPh Pasal 25</a:t>
                      </a:r>
                      <a:endParaRPr lang="id-ID"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tx1">
                        <a:lumMod val="75000"/>
                        <a:lumOff val="25000"/>
                      </a:schemeClr>
                    </a:solidFill>
                  </a:tcPr>
                </a:tc>
                <a:extLst>
                  <a:ext uri="{0D108BD9-81ED-4DB2-BD59-A6C34878D82A}">
                    <a16:rowId xmlns:a16="http://schemas.microsoft.com/office/drawing/2014/main" val="1441436325"/>
                  </a:ext>
                </a:extLst>
              </a:tr>
              <a:tr h="354521">
                <a:tc>
                  <a:txBody>
                    <a:bodyPr/>
                    <a:lstStyle/>
                    <a:p>
                      <a:pPr algn="l">
                        <a:lnSpc>
                          <a:spcPct val="115000"/>
                        </a:lnSpc>
                        <a:spcAft>
                          <a:spcPts val="0"/>
                        </a:spcAft>
                      </a:pPr>
                      <a:r>
                        <a:rPr lang="id-ID" sz="1600">
                          <a:effectLst/>
                          <a:latin typeface="Times New Roman" panose="02020603050405020304" pitchFamily="18" charset="0"/>
                          <a:cs typeface="Times New Roman" panose="02020603050405020304" pitchFamily="18" charset="0"/>
                        </a:rPr>
                        <a:t>Bab 12 Fasilitas PPh Badan</a:t>
                      </a:r>
                      <a:endParaRPr lang="id-ID"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tx1">
                        <a:lumMod val="75000"/>
                        <a:lumOff val="25000"/>
                      </a:schemeClr>
                    </a:solidFill>
                  </a:tcPr>
                </a:tc>
                <a:extLst>
                  <a:ext uri="{0D108BD9-81ED-4DB2-BD59-A6C34878D82A}">
                    <a16:rowId xmlns:a16="http://schemas.microsoft.com/office/drawing/2014/main" val="2383117225"/>
                  </a:ext>
                </a:extLst>
              </a:tr>
              <a:tr h="354521">
                <a:tc>
                  <a:txBody>
                    <a:bodyPr/>
                    <a:lstStyle/>
                    <a:p>
                      <a:pPr algn="l">
                        <a:lnSpc>
                          <a:spcPct val="115000"/>
                        </a:lnSpc>
                        <a:spcAft>
                          <a:spcPts val="0"/>
                        </a:spcAft>
                      </a:pPr>
                      <a:r>
                        <a:rPr lang="id-ID" sz="1600">
                          <a:effectLst/>
                          <a:latin typeface="Times New Roman" panose="02020603050405020304" pitchFamily="18" charset="0"/>
                          <a:cs typeface="Times New Roman" panose="02020603050405020304" pitchFamily="18" charset="0"/>
                        </a:rPr>
                        <a:t>Bab 13 Administrasi Pembayaran dan Pelaporan</a:t>
                      </a:r>
                      <a:endParaRPr lang="id-ID"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tx1">
                        <a:lumMod val="75000"/>
                        <a:lumOff val="25000"/>
                      </a:schemeClr>
                    </a:solidFill>
                  </a:tcPr>
                </a:tc>
                <a:extLst>
                  <a:ext uri="{0D108BD9-81ED-4DB2-BD59-A6C34878D82A}">
                    <a16:rowId xmlns:a16="http://schemas.microsoft.com/office/drawing/2014/main" val="3515168830"/>
                  </a:ext>
                </a:extLst>
              </a:tr>
              <a:tr h="354521">
                <a:tc>
                  <a:txBody>
                    <a:bodyPr/>
                    <a:lstStyle/>
                    <a:p>
                      <a:pPr algn="l">
                        <a:lnSpc>
                          <a:spcPct val="115000"/>
                        </a:lnSpc>
                        <a:spcAft>
                          <a:spcPts val="0"/>
                        </a:spcAft>
                      </a:pPr>
                      <a:r>
                        <a:rPr lang="id-ID" sz="1600" dirty="0">
                          <a:effectLst/>
                          <a:latin typeface="Times New Roman" panose="02020603050405020304" pitchFamily="18" charset="0"/>
                          <a:cs typeface="Times New Roman" panose="02020603050405020304" pitchFamily="18" charset="0"/>
                        </a:rPr>
                        <a:t>Bab 14 Surat Pemberitahuan (SPT) Tahunan PPh Badan</a:t>
                      </a:r>
                      <a:endParaRPr lang="id-ID"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tx1">
                        <a:lumMod val="75000"/>
                        <a:lumOff val="25000"/>
                      </a:schemeClr>
                    </a:solidFill>
                  </a:tcPr>
                </a:tc>
                <a:extLst>
                  <a:ext uri="{0D108BD9-81ED-4DB2-BD59-A6C34878D82A}">
                    <a16:rowId xmlns:a16="http://schemas.microsoft.com/office/drawing/2014/main" val="878750746"/>
                  </a:ext>
                </a:extLst>
              </a:tr>
            </a:tbl>
          </a:graphicData>
        </a:graphic>
      </p:graphicFrame>
    </p:spTree>
    <p:extLst>
      <p:ext uri="{BB962C8B-B14F-4D97-AF65-F5344CB8AC3E}">
        <p14:creationId xmlns:p14="http://schemas.microsoft.com/office/powerpoint/2010/main" val="3696512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CAFCE-FE22-46DC-B96B-CA2F3DB560B6}"/>
              </a:ext>
            </a:extLst>
          </p:cNvPr>
          <p:cNvSpPr>
            <a:spLocks noGrp="1"/>
          </p:cNvSpPr>
          <p:nvPr>
            <p:ph type="title"/>
          </p:nvPr>
        </p:nvSpPr>
        <p:spPr/>
        <p:txBody>
          <a:bodyPr/>
          <a:lstStyle/>
          <a:p>
            <a:r>
              <a:rPr lang="en-US" b="1" dirty="0"/>
              <a:t>BAB 1 SUBJEK PAJAK</a:t>
            </a:r>
            <a:endParaRPr lang="id-ID" b="1" dirty="0"/>
          </a:p>
        </p:txBody>
      </p:sp>
      <p:sp>
        <p:nvSpPr>
          <p:cNvPr id="3" name="Content Placeholder 2">
            <a:extLst>
              <a:ext uri="{FF2B5EF4-FFF2-40B4-BE49-F238E27FC236}">
                <a16:creationId xmlns:a16="http://schemas.microsoft.com/office/drawing/2014/main" id="{8AB1D4DB-97DD-40A2-8183-7675C57181C0}"/>
              </a:ext>
            </a:extLst>
          </p:cNvPr>
          <p:cNvSpPr>
            <a:spLocks noGrp="1"/>
          </p:cNvSpPr>
          <p:nvPr>
            <p:ph idx="1"/>
          </p:nvPr>
        </p:nvSpPr>
        <p:spPr/>
        <p:txBody>
          <a:bodyPr/>
          <a:lstStyle/>
          <a:p>
            <a:pPr marL="0" indent="0">
              <a:buNone/>
            </a:pPr>
            <a:r>
              <a:rPr lang="id-ID" b="1" dirty="0"/>
              <a:t>Sub Pokok Bahasan :</a:t>
            </a:r>
            <a:endParaRPr lang="id-ID" dirty="0"/>
          </a:p>
          <a:p>
            <a:pPr lvl="0"/>
            <a:r>
              <a:rPr lang="id-ID" dirty="0"/>
              <a:t>Konsep </a:t>
            </a:r>
            <a:r>
              <a:rPr lang="id-ID" i="1" dirty="0"/>
              <a:t>Self Assessment System</a:t>
            </a:r>
            <a:endParaRPr lang="id-ID" dirty="0"/>
          </a:p>
          <a:p>
            <a:pPr lvl="0"/>
            <a:r>
              <a:rPr lang="es-ES" dirty="0" err="1"/>
              <a:t>Subjek</a:t>
            </a:r>
            <a:r>
              <a:rPr lang="es-ES" dirty="0"/>
              <a:t> </a:t>
            </a:r>
            <a:r>
              <a:rPr lang="id-ID" dirty="0"/>
              <a:t>Pajak Penghasilan</a:t>
            </a:r>
          </a:p>
          <a:p>
            <a:pPr lvl="0"/>
            <a:r>
              <a:rPr lang="es-ES" dirty="0" err="1"/>
              <a:t>Bukan</a:t>
            </a:r>
            <a:r>
              <a:rPr lang="es-ES" dirty="0"/>
              <a:t> </a:t>
            </a:r>
            <a:r>
              <a:rPr lang="es-ES" dirty="0" err="1"/>
              <a:t>Subjek</a:t>
            </a:r>
            <a:r>
              <a:rPr lang="es-ES" dirty="0"/>
              <a:t> </a:t>
            </a:r>
            <a:r>
              <a:rPr lang="id-ID" dirty="0"/>
              <a:t>Pajak Penghasilan </a:t>
            </a:r>
          </a:p>
          <a:p>
            <a:endParaRPr lang="id-ID" dirty="0"/>
          </a:p>
        </p:txBody>
      </p:sp>
    </p:spTree>
    <p:extLst>
      <p:ext uri="{BB962C8B-B14F-4D97-AF65-F5344CB8AC3E}">
        <p14:creationId xmlns:p14="http://schemas.microsoft.com/office/powerpoint/2010/main" val="937691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A09E8-73EF-470F-9185-FC6B5598BAFF}"/>
              </a:ext>
            </a:extLst>
          </p:cNvPr>
          <p:cNvSpPr>
            <a:spLocks noGrp="1"/>
          </p:cNvSpPr>
          <p:nvPr>
            <p:ph type="title"/>
          </p:nvPr>
        </p:nvSpPr>
        <p:spPr/>
        <p:txBody>
          <a:bodyPr>
            <a:normAutofit/>
          </a:bodyPr>
          <a:lstStyle/>
          <a:p>
            <a:r>
              <a:rPr lang="id-ID" b="1" dirty="0"/>
              <a:t>SISTEM PEMUNGUTAN PAJAK</a:t>
            </a:r>
            <a:endParaRPr lang="id-ID" dirty="0"/>
          </a:p>
        </p:txBody>
      </p:sp>
      <p:sp>
        <p:nvSpPr>
          <p:cNvPr id="3" name="Content Placeholder 2">
            <a:extLst>
              <a:ext uri="{FF2B5EF4-FFF2-40B4-BE49-F238E27FC236}">
                <a16:creationId xmlns:a16="http://schemas.microsoft.com/office/drawing/2014/main" id="{C1F5D391-0E4F-4630-94F6-53A9003538C8}"/>
              </a:ext>
            </a:extLst>
          </p:cNvPr>
          <p:cNvSpPr>
            <a:spLocks noGrp="1"/>
          </p:cNvSpPr>
          <p:nvPr>
            <p:ph idx="1"/>
          </p:nvPr>
        </p:nvSpPr>
        <p:spPr/>
        <p:txBody>
          <a:bodyPr>
            <a:normAutofit fontScale="77500" lnSpcReduction="20000"/>
          </a:bodyPr>
          <a:lstStyle/>
          <a:p>
            <a:pPr marL="0" indent="0">
              <a:buNone/>
            </a:pPr>
            <a:r>
              <a:rPr lang="en-US" b="1" u="sng" dirty="0" err="1"/>
              <a:t>Pajak</a:t>
            </a:r>
            <a:r>
              <a:rPr lang="en-US" b="1" u="sng" dirty="0"/>
              <a:t> </a:t>
            </a:r>
            <a:r>
              <a:rPr lang="en-US" b="1" u="sng" dirty="0" err="1"/>
              <a:t>Penghasilan</a:t>
            </a:r>
            <a:r>
              <a:rPr lang="en-US" b="1" u="sng" dirty="0"/>
              <a:t> </a:t>
            </a:r>
            <a:r>
              <a:rPr lang="en-US" b="1" u="sng" dirty="0" err="1"/>
              <a:t>sebagai</a:t>
            </a:r>
            <a:r>
              <a:rPr lang="en-US" b="1" u="sng" dirty="0"/>
              <a:t> </a:t>
            </a:r>
            <a:r>
              <a:rPr lang="en-US" b="1" u="sng" dirty="0" err="1"/>
              <a:t>Pajak</a:t>
            </a:r>
            <a:r>
              <a:rPr lang="en-US" b="1" u="sng" dirty="0"/>
              <a:t> </a:t>
            </a:r>
            <a:r>
              <a:rPr lang="en-US" b="1" u="sng" dirty="0" err="1"/>
              <a:t>Langsung</a:t>
            </a:r>
            <a:endParaRPr lang="en-US" b="1" u="sng" dirty="0"/>
          </a:p>
          <a:p>
            <a:pPr marL="0" indent="0">
              <a:buNone/>
            </a:pPr>
            <a:r>
              <a:rPr lang="id-ID" dirty="0"/>
              <a:t>Pengertian umum yang membedakan kedua jenis pajak itu adalah :</a:t>
            </a:r>
          </a:p>
          <a:p>
            <a:r>
              <a:rPr lang="id-ID" dirty="0"/>
              <a:t>Pajak langsung adalah pajak yang dikenakan terhadap orang yang harus menanggung dan membayarkannya.</a:t>
            </a:r>
          </a:p>
          <a:p>
            <a:r>
              <a:rPr lang="id-ID" dirty="0"/>
              <a:t>Pajak Tidak Langsung dikenakan terhadap orang yang harus menanggungnya, tetapi dapat diharapkan pihak lain untuk membayarnya.</a:t>
            </a:r>
          </a:p>
          <a:p>
            <a:pPr marL="0" indent="0">
              <a:buNone/>
            </a:pPr>
            <a:endParaRPr lang="id-ID" dirty="0"/>
          </a:p>
          <a:p>
            <a:pPr marL="0" indent="0">
              <a:buNone/>
            </a:pPr>
            <a:r>
              <a:rPr lang="id-ID" dirty="0"/>
              <a:t>Dari kedua pengertian di atas, dapat dilihat adanya tiga unsur yang sama-sama dimiliki keduanya, yaitu :</a:t>
            </a:r>
          </a:p>
          <a:p>
            <a:pPr marL="514350" indent="-514350">
              <a:buFont typeface="+mj-lt"/>
              <a:buAutoNum type="arabicPeriod"/>
            </a:pPr>
            <a:r>
              <a:rPr lang="id-ID" dirty="0"/>
              <a:t>Penanggung jawab pajak (wajib pajak), yaitu orang yang secara hukum (yuridis formal) harus membayar pajak.</a:t>
            </a:r>
          </a:p>
          <a:p>
            <a:pPr marL="514350" indent="-514350">
              <a:buFont typeface="+mj-lt"/>
              <a:buAutoNum type="arabicPeriod"/>
            </a:pPr>
            <a:r>
              <a:rPr lang="id-ID" dirty="0"/>
              <a:t>Penanggung pajak, adalah orang yang membayar pajak (dalam arti ekonomis)</a:t>
            </a:r>
          </a:p>
          <a:p>
            <a:pPr marL="514350" indent="-514350">
              <a:buFont typeface="+mj-lt"/>
              <a:buAutoNum type="arabicPeriod"/>
            </a:pPr>
            <a:r>
              <a:rPr lang="id-ID" dirty="0"/>
              <a:t>Pemikul pajak (destinataris), yaitu orang yang dimaksud oleh ketentuan harus memikul beban pajak.</a:t>
            </a:r>
          </a:p>
          <a:p>
            <a:pPr marL="0" indent="0">
              <a:buNone/>
            </a:pPr>
            <a:endParaRPr lang="id-ID" dirty="0"/>
          </a:p>
        </p:txBody>
      </p:sp>
    </p:spTree>
    <p:extLst>
      <p:ext uri="{BB962C8B-B14F-4D97-AF65-F5344CB8AC3E}">
        <p14:creationId xmlns:p14="http://schemas.microsoft.com/office/powerpoint/2010/main" val="3329747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0A331-DAE7-47B8-8E26-564C3E94A72B}"/>
              </a:ext>
            </a:extLst>
          </p:cNvPr>
          <p:cNvSpPr>
            <a:spLocks noGrp="1"/>
          </p:cNvSpPr>
          <p:nvPr>
            <p:ph type="title"/>
          </p:nvPr>
        </p:nvSpPr>
        <p:spPr/>
        <p:txBody>
          <a:bodyPr/>
          <a:lstStyle/>
          <a:p>
            <a:r>
              <a:rPr lang="en-US" b="1" dirty="0"/>
              <a:t>PENGERTIAN</a:t>
            </a:r>
            <a:r>
              <a:rPr lang="id-ID" b="1" dirty="0"/>
              <a:t> SUBJEK PAJAK</a:t>
            </a:r>
            <a:endParaRPr lang="id-ID" dirty="0"/>
          </a:p>
        </p:txBody>
      </p:sp>
      <p:sp>
        <p:nvSpPr>
          <p:cNvPr id="3" name="Content Placeholder 2">
            <a:extLst>
              <a:ext uri="{FF2B5EF4-FFF2-40B4-BE49-F238E27FC236}">
                <a16:creationId xmlns:a16="http://schemas.microsoft.com/office/drawing/2014/main" id="{E6767991-188E-49AC-9849-7F208D6FDB59}"/>
              </a:ext>
            </a:extLst>
          </p:cNvPr>
          <p:cNvSpPr>
            <a:spLocks noGrp="1"/>
          </p:cNvSpPr>
          <p:nvPr>
            <p:ph idx="1"/>
          </p:nvPr>
        </p:nvSpPr>
        <p:spPr/>
        <p:txBody>
          <a:bodyPr>
            <a:normAutofit fontScale="92500" lnSpcReduction="10000"/>
          </a:bodyPr>
          <a:lstStyle/>
          <a:p>
            <a:pPr marL="0" indent="0">
              <a:buNone/>
            </a:pPr>
            <a:r>
              <a:rPr lang="id-ID" dirty="0"/>
              <a:t>Pajak Penghasilan dikenakan terhadap Subjek Pajak atas Penghasilan yang diterima atau diperolehnya dalam tahun pajak.</a:t>
            </a:r>
          </a:p>
          <a:p>
            <a:pPr marL="0" indent="0">
              <a:buNone/>
            </a:pPr>
            <a:r>
              <a:rPr lang="id-ID" dirty="0"/>
              <a:t>Subjek pajak adalah orang yang dituju oleh undang-undang perpajakan untuk dikenakan pajak.</a:t>
            </a:r>
          </a:p>
          <a:p>
            <a:pPr marL="0" indent="0">
              <a:buNone/>
            </a:pPr>
            <a:r>
              <a:rPr lang="id-ID" dirty="0"/>
              <a:t>Subjek pajak meliputi : </a:t>
            </a:r>
          </a:p>
          <a:p>
            <a:pPr marL="514350" indent="-514350">
              <a:buFont typeface="+mj-lt"/>
              <a:buAutoNum type="alphaLcPeriod"/>
            </a:pPr>
            <a:r>
              <a:rPr lang="id-ID" dirty="0"/>
              <a:t>Orang pribadi. </a:t>
            </a:r>
          </a:p>
          <a:p>
            <a:pPr marL="514350" indent="-514350">
              <a:buFont typeface="+mj-lt"/>
              <a:buAutoNum type="alphaLcPeriod"/>
            </a:pPr>
            <a:r>
              <a:rPr lang="id-ID" dirty="0"/>
              <a:t>Warisan yang belum terbagi sebagai satu kesatuan menggantikan yang berhak, yaitu ahli waris. </a:t>
            </a:r>
          </a:p>
          <a:p>
            <a:pPr marL="514350" indent="-514350">
              <a:buFont typeface="+mj-lt"/>
              <a:buAutoNum type="alphaLcPeriod"/>
            </a:pPr>
            <a:r>
              <a:rPr lang="id-ID" dirty="0"/>
              <a:t>Badan. </a:t>
            </a:r>
          </a:p>
          <a:p>
            <a:pPr marL="514350" indent="-514350">
              <a:buFont typeface="+mj-lt"/>
              <a:buAutoNum type="alphaLcPeriod"/>
            </a:pPr>
            <a:r>
              <a:rPr lang="id-ID" dirty="0"/>
              <a:t>Bentuk Usaha Tetap (BUT).</a:t>
            </a:r>
          </a:p>
          <a:p>
            <a:pPr marL="0" indent="0">
              <a:buNone/>
            </a:pPr>
            <a:endParaRPr lang="id-ID" dirty="0"/>
          </a:p>
        </p:txBody>
      </p:sp>
    </p:spTree>
    <p:extLst>
      <p:ext uri="{BB962C8B-B14F-4D97-AF65-F5344CB8AC3E}">
        <p14:creationId xmlns:p14="http://schemas.microsoft.com/office/powerpoint/2010/main" val="1671704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2731B-66E1-49CE-8BC6-9FCAF542743A}"/>
              </a:ext>
            </a:extLst>
          </p:cNvPr>
          <p:cNvSpPr>
            <a:spLocks noGrp="1"/>
          </p:cNvSpPr>
          <p:nvPr>
            <p:ph type="title"/>
          </p:nvPr>
        </p:nvSpPr>
        <p:spPr/>
        <p:txBody>
          <a:bodyPr/>
          <a:lstStyle/>
          <a:p>
            <a:r>
              <a:rPr lang="en-US" b="1" dirty="0"/>
              <a:t>PENGERTIAN</a:t>
            </a:r>
            <a:r>
              <a:rPr lang="id-ID" b="1" dirty="0"/>
              <a:t> SUBJEK PAJAK</a:t>
            </a:r>
            <a:endParaRPr lang="id-ID" dirty="0"/>
          </a:p>
        </p:txBody>
      </p:sp>
      <p:sp>
        <p:nvSpPr>
          <p:cNvPr id="3" name="Content Placeholder 2">
            <a:extLst>
              <a:ext uri="{FF2B5EF4-FFF2-40B4-BE49-F238E27FC236}">
                <a16:creationId xmlns:a16="http://schemas.microsoft.com/office/drawing/2014/main" id="{A1980585-24ED-40E1-8469-5E6D82889EC2}"/>
              </a:ext>
            </a:extLst>
          </p:cNvPr>
          <p:cNvSpPr>
            <a:spLocks noGrp="1"/>
          </p:cNvSpPr>
          <p:nvPr>
            <p:ph idx="1"/>
          </p:nvPr>
        </p:nvSpPr>
        <p:spPr/>
        <p:txBody>
          <a:bodyPr>
            <a:normAutofit/>
          </a:bodyPr>
          <a:lstStyle/>
          <a:p>
            <a:pPr marL="0" indent="0">
              <a:buNone/>
            </a:pPr>
            <a:r>
              <a:rPr lang="id-ID" dirty="0"/>
              <a:t>Warisan yang belum terbagi sebagai satu kesatuan menggantikan yang berhak</a:t>
            </a:r>
            <a:r>
              <a:rPr lang="en-US" dirty="0"/>
              <a:t> </a:t>
            </a:r>
          </a:p>
          <a:p>
            <a:pPr marL="0" indent="0">
              <a:buNone/>
            </a:pPr>
            <a:r>
              <a:rPr lang="id-ID" b="1" dirty="0"/>
              <a:t>(Penjelasan - UU Nomor 36 Tahun 2008 Ps 2 (1) huruf (a))</a:t>
            </a:r>
          </a:p>
          <a:p>
            <a:pPr marL="0" indent="0">
              <a:buNone/>
            </a:pPr>
            <a:r>
              <a:rPr lang="id-ID" dirty="0"/>
              <a:t>Warisan yang belum terbagi sebagai satu kesatuan merupakan Subjek Pajak pengganti, menggantikan mereka yang berhak yaitu ahli waris. Penunjukan warisan yang belum terbagi sebagai Subjek Pajak pengganti dimaksudkan agar pengenaan pajak atas penghasilan yang berasal dari warisan tersebut tetap dapat dilaksanakan.</a:t>
            </a:r>
          </a:p>
          <a:p>
            <a:pPr marL="0" indent="0">
              <a:buNone/>
            </a:pPr>
            <a:endParaRPr lang="id-ID" dirty="0"/>
          </a:p>
        </p:txBody>
      </p:sp>
    </p:spTree>
    <p:extLst>
      <p:ext uri="{BB962C8B-B14F-4D97-AF65-F5344CB8AC3E}">
        <p14:creationId xmlns:p14="http://schemas.microsoft.com/office/powerpoint/2010/main" val="176130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C71B3-5B0E-4777-9385-0E967A049B39}"/>
              </a:ext>
            </a:extLst>
          </p:cNvPr>
          <p:cNvSpPr>
            <a:spLocks noGrp="1"/>
          </p:cNvSpPr>
          <p:nvPr>
            <p:ph type="title"/>
          </p:nvPr>
        </p:nvSpPr>
        <p:spPr>
          <a:xfrm>
            <a:off x="838199" y="404882"/>
            <a:ext cx="10515600" cy="1325563"/>
          </a:xfrm>
        </p:spPr>
        <p:txBody>
          <a:bodyPr>
            <a:normAutofit fontScale="90000"/>
          </a:bodyPr>
          <a:lstStyle/>
          <a:p>
            <a:pPr algn="ctr"/>
            <a:r>
              <a:rPr lang="en-US" b="1" i="1" dirty="0" err="1"/>
              <a:t>Perbedaan</a:t>
            </a:r>
            <a:r>
              <a:rPr lang="en-US" b="1" i="1" dirty="0"/>
              <a:t> </a:t>
            </a:r>
            <a:r>
              <a:rPr lang="en-US" b="1" i="1" dirty="0" err="1"/>
              <a:t>antara</a:t>
            </a:r>
            <a:r>
              <a:rPr lang="en-US" b="1" i="1" dirty="0"/>
              <a:t> </a:t>
            </a:r>
            <a:r>
              <a:rPr lang="en-US" b="1" i="1" dirty="0" err="1"/>
              <a:t>Wajib</a:t>
            </a:r>
            <a:r>
              <a:rPr lang="en-US" b="1" i="1" dirty="0"/>
              <a:t> </a:t>
            </a:r>
            <a:r>
              <a:rPr lang="en-US" b="1" i="1" dirty="0" err="1"/>
              <a:t>Pajak</a:t>
            </a:r>
            <a:r>
              <a:rPr lang="en-US" b="1" i="1" dirty="0"/>
              <a:t> </a:t>
            </a:r>
            <a:r>
              <a:rPr lang="en-US" b="1" i="1" dirty="0" err="1"/>
              <a:t>dalam</a:t>
            </a:r>
            <a:r>
              <a:rPr lang="en-US" b="1" i="1" dirty="0"/>
              <a:t> </a:t>
            </a:r>
            <a:r>
              <a:rPr lang="en-US" b="1" i="1" dirty="0" err="1"/>
              <a:t>negeri</a:t>
            </a:r>
            <a:r>
              <a:rPr lang="en-US" b="1" i="1" dirty="0"/>
              <a:t> </a:t>
            </a:r>
            <a:r>
              <a:rPr lang="en-US" b="1" i="1" dirty="0" err="1"/>
              <a:t>dan</a:t>
            </a:r>
            <a:r>
              <a:rPr lang="en-US" b="1" i="1" dirty="0"/>
              <a:t> </a:t>
            </a:r>
            <a:r>
              <a:rPr lang="en-US" b="1" i="1" dirty="0" err="1"/>
              <a:t>Wajib</a:t>
            </a:r>
            <a:r>
              <a:rPr lang="en-US" b="1" i="1" dirty="0"/>
              <a:t> </a:t>
            </a:r>
            <a:r>
              <a:rPr lang="en-US" b="1" i="1" dirty="0" err="1"/>
              <a:t>Pajak</a:t>
            </a:r>
            <a:r>
              <a:rPr lang="en-US" b="1" i="1" dirty="0"/>
              <a:t> </a:t>
            </a:r>
            <a:r>
              <a:rPr lang="en-US" b="1" i="1" dirty="0" err="1"/>
              <a:t>luar</a:t>
            </a:r>
            <a:r>
              <a:rPr lang="en-US" b="1" i="1" dirty="0"/>
              <a:t> </a:t>
            </a:r>
            <a:r>
              <a:rPr lang="en-US" b="1" i="1" dirty="0" err="1"/>
              <a:t>negeri</a:t>
            </a:r>
            <a:br>
              <a:rPr lang="en-US" b="1" i="1" dirty="0"/>
            </a:br>
            <a:r>
              <a:rPr lang="en-US" sz="1600" b="1" i="1" dirty="0"/>
              <a:t>(</a:t>
            </a:r>
            <a:r>
              <a:rPr lang="en-US" sz="1600" b="1" i="1" dirty="0" err="1"/>
              <a:t>Penjelasan</a:t>
            </a:r>
            <a:r>
              <a:rPr lang="en-US" sz="1600" b="1" i="1" dirty="0"/>
              <a:t> - UU </a:t>
            </a:r>
            <a:r>
              <a:rPr lang="en-US" sz="1600" b="1" i="1" dirty="0" err="1"/>
              <a:t>Nomor</a:t>
            </a:r>
            <a:r>
              <a:rPr lang="en-US" sz="1600" b="1" i="1" dirty="0"/>
              <a:t> 36 </a:t>
            </a:r>
            <a:r>
              <a:rPr lang="en-US" sz="1600" b="1" i="1" dirty="0" err="1"/>
              <a:t>Tahun</a:t>
            </a:r>
            <a:r>
              <a:rPr lang="en-US" sz="1600" b="1" i="1" dirty="0"/>
              <a:t> 2008 Ps 2 (2))</a:t>
            </a:r>
            <a:endParaRPr lang="id-ID" b="1" dirty="0"/>
          </a:p>
        </p:txBody>
      </p:sp>
      <p:graphicFrame>
        <p:nvGraphicFramePr>
          <p:cNvPr id="4" name="Table 3">
            <a:extLst>
              <a:ext uri="{FF2B5EF4-FFF2-40B4-BE49-F238E27FC236}">
                <a16:creationId xmlns:a16="http://schemas.microsoft.com/office/drawing/2014/main" id="{BDD29389-A7C0-439B-AD40-6E8D0C6DB6F4}"/>
              </a:ext>
            </a:extLst>
          </p:cNvPr>
          <p:cNvGraphicFramePr>
            <a:graphicFrameLocks noGrp="1"/>
          </p:cNvGraphicFramePr>
          <p:nvPr>
            <p:extLst>
              <p:ext uri="{D42A27DB-BD31-4B8C-83A1-F6EECF244321}">
                <p14:modId xmlns:p14="http://schemas.microsoft.com/office/powerpoint/2010/main" val="1012542000"/>
              </p:ext>
            </p:extLst>
          </p:nvPr>
        </p:nvGraphicFramePr>
        <p:xfrm>
          <a:off x="1722783" y="1908313"/>
          <a:ext cx="8335617" cy="3609360"/>
        </p:xfrm>
        <a:graphic>
          <a:graphicData uri="http://schemas.openxmlformats.org/drawingml/2006/table">
            <a:tbl>
              <a:tblPr>
                <a:tableStyleId>{5C22544A-7EE6-4342-B048-85BDC9FD1C3A}</a:tableStyleId>
              </a:tblPr>
              <a:tblGrid>
                <a:gridCol w="454564">
                  <a:extLst>
                    <a:ext uri="{9D8B030D-6E8A-4147-A177-3AD203B41FA5}">
                      <a16:colId xmlns:a16="http://schemas.microsoft.com/office/drawing/2014/main" val="2518885998"/>
                    </a:ext>
                  </a:extLst>
                </a:gridCol>
                <a:gridCol w="3863299">
                  <a:extLst>
                    <a:ext uri="{9D8B030D-6E8A-4147-A177-3AD203B41FA5}">
                      <a16:colId xmlns:a16="http://schemas.microsoft.com/office/drawing/2014/main" val="2630152949"/>
                    </a:ext>
                  </a:extLst>
                </a:gridCol>
                <a:gridCol w="4017754">
                  <a:extLst>
                    <a:ext uri="{9D8B030D-6E8A-4147-A177-3AD203B41FA5}">
                      <a16:colId xmlns:a16="http://schemas.microsoft.com/office/drawing/2014/main" val="781958036"/>
                    </a:ext>
                  </a:extLst>
                </a:gridCol>
              </a:tblGrid>
              <a:tr h="303803">
                <a:tc>
                  <a:txBody>
                    <a:bodyPr/>
                    <a:lstStyle/>
                    <a:p>
                      <a:pPr algn="ctr">
                        <a:spcAft>
                          <a:spcPts val="0"/>
                        </a:spcAft>
                        <a:tabLst>
                          <a:tab pos="6400800" algn="l"/>
                        </a:tabLst>
                      </a:pPr>
                      <a:r>
                        <a:rPr lang="en-US" sz="1400" b="1" dirty="0">
                          <a:effectLst/>
                          <a:latin typeface="Times New Roman" panose="02020603050405020304" pitchFamily="18" charset="0"/>
                          <a:cs typeface="Times New Roman" panose="02020603050405020304" pitchFamily="18" charset="0"/>
                        </a:rPr>
                        <a:t>No </a:t>
                      </a:r>
                      <a:endParaRPr lang="id-ID"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tc>
                <a:tc>
                  <a:txBody>
                    <a:bodyPr/>
                    <a:lstStyle/>
                    <a:p>
                      <a:pPr algn="ctr">
                        <a:spcAft>
                          <a:spcPts val="0"/>
                        </a:spcAft>
                        <a:tabLst>
                          <a:tab pos="6400800" algn="l"/>
                        </a:tabLst>
                      </a:pPr>
                      <a:r>
                        <a:rPr lang="en-US" sz="1400" b="1" dirty="0" err="1">
                          <a:effectLst/>
                          <a:latin typeface="Times New Roman" panose="02020603050405020304" pitchFamily="18" charset="0"/>
                          <a:cs typeface="Times New Roman" panose="02020603050405020304" pitchFamily="18" charset="0"/>
                        </a:rPr>
                        <a:t>Wajib</a:t>
                      </a:r>
                      <a:r>
                        <a:rPr lang="en-US" sz="1400" b="1" dirty="0">
                          <a:effectLst/>
                          <a:latin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cs typeface="Times New Roman" panose="02020603050405020304" pitchFamily="18" charset="0"/>
                        </a:rPr>
                        <a:t>Pajak</a:t>
                      </a:r>
                      <a:r>
                        <a:rPr lang="en-US" sz="1400" b="1" dirty="0">
                          <a:effectLst/>
                          <a:latin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cs typeface="Times New Roman" panose="02020603050405020304" pitchFamily="18" charset="0"/>
                        </a:rPr>
                        <a:t>Dalam</a:t>
                      </a:r>
                      <a:r>
                        <a:rPr lang="en-US" sz="1400" b="1" dirty="0">
                          <a:effectLst/>
                          <a:latin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cs typeface="Times New Roman" panose="02020603050405020304" pitchFamily="18" charset="0"/>
                        </a:rPr>
                        <a:t>Negeri</a:t>
                      </a:r>
                      <a:r>
                        <a:rPr lang="en-US" sz="1400" b="1" dirty="0">
                          <a:effectLst/>
                          <a:latin typeface="Times New Roman" panose="02020603050405020304" pitchFamily="18" charset="0"/>
                          <a:cs typeface="Times New Roman" panose="02020603050405020304" pitchFamily="18" charset="0"/>
                        </a:rPr>
                        <a:t> (WPDN)</a:t>
                      </a:r>
                      <a:endParaRPr lang="id-ID"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tc>
                <a:tc>
                  <a:txBody>
                    <a:bodyPr/>
                    <a:lstStyle/>
                    <a:p>
                      <a:pPr algn="ctr">
                        <a:spcAft>
                          <a:spcPts val="0"/>
                        </a:spcAft>
                        <a:tabLst>
                          <a:tab pos="6400800" algn="l"/>
                        </a:tabLst>
                      </a:pPr>
                      <a:r>
                        <a:rPr lang="en-US" sz="1400" b="1" dirty="0" err="1">
                          <a:effectLst/>
                          <a:latin typeface="Times New Roman" panose="02020603050405020304" pitchFamily="18" charset="0"/>
                          <a:cs typeface="Times New Roman" panose="02020603050405020304" pitchFamily="18" charset="0"/>
                        </a:rPr>
                        <a:t>Wajib</a:t>
                      </a:r>
                      <a:r>
                        <a:rPr lang="en-US" sz="1400" b="1" dirty="0">
                          <a:effectLst/>
                          <a:latin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cs typeface="Times New Roman" panose="02020603050405020304" pitchFamily="18" charset="0"/>
                        </a:rPr>
                        <a:t>Pajak</a:t>
                      </a:r>
                      <a:r>
                        <a:rPr lang="en-US" sz="1400" b="1" dirty="0">
                          <a:effectLst/>
                          <a:latin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cs typeface="Times New Roman" panose="02020603050405020304" pitchFamily="18" charset="0"/>
                        </a:rPr>
                        <a:t>Luar</a:t>
                      </a:r>
                      <a:r>
                        <a:rPr lang="en-US" sz="1400" b="1" dirty="0">
                          <a:effectLst/>
                          <a:latin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cs typeface="Times New Roman" panose="02020603050405020304" pitchFamily="18" charset="0"/>
                        </a:rPr>
                        <a:t>Negeri</a:t>
                      </a:r>
                      <a:r>
                        <a:rPr lang="en-US" sz="1400" b="1" dirty="0">
                          <a:effectLst/>
                          <a:latin typeface="Times New Roman" panose="02020603050405020304" pitchFamily="18" charset="0"/>
                          <a:cs typeface="Times New Roman" panose="02020603050405020304" pitchFamily="18" charset="0"/>
                        </a:rPr>
                        <a:t> (WPLN)</a:t>
                      </a:r>
                      <a:endParaRPr lang="id-ID"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tc>
                <a:extLst>
                  <a:ext uri="{0D108BD9-81ED-4DB2-BD59-A6C34878D82A}">
                    <a16:rowId xmlns:a16="http://schemas.microsoft.com/office/drawing/2014/main" val="3791474238"/>
                  </a:ext>
                </a:extLst>
              </a:tr>
              <a:tr h="956753">
                <a:tc>
                  <a:txBody>
                    <a:bodyPr/>
                    <a:lstStyle/>
                    <a:p>
                      <a:pPr algn="just">
                        <a:spcAft>
                          <a:spcPts val="0"/>
                        </a:spcAft>
                        <a:tabLst>
                          <a:tab pos="6400800" algn="l"/>
                        </a:tabLst>
                      </a:pPr>
                      <a:r>
                        <a:rPr lang="en-US" sz="1400" dirty="0">
                          <a:effectLst/>
                          <a:latin typeface="Times New Roman" panose="02020603050405020304" pitchFamily="18" charset="0"/>
                          <a:cs typeface="Times New Roman" panose="02020603050405020304" pitchFamily="18" charset="0"/>
                        </a:rPr>
                        <a:t>1.</a:t>
                      </a:r>
                      <a:endParaRPr lang="id-ID"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tc>
                <a:tc>
                  <a:txBody>
                    <a:bodyPr/>
                    <a:lstStyle/>
                    <a:p>
                      <a:pPr algn="just">
                        <a:spcAft>
                          <a:spcPts val="0"/>
                        </a:spcAft>
                        <a:tabLst>
                          <a:tab pos="6400800" algn="l"/>
                        </a:tabLst>
                      </a:pPr>
                      <a:r>
                        <a:rPr lang="en-US" sz="1400" dirty="0" err="1">
                          <a:effectLst/>
                          <a:latin typeface="Times New Roman" panose="02020603050405020304" pitchFamily="18" charset="0"/>
                          <a:cs typeface="Times New Roman" panose="02020603050405020304" pitchFamily="18" charset="0"/>
                        </a:rPr>
                        <a:t>Dikenakan</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pajak</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atas</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penghasilan</a:t>
                      </a:r>
                      <a:r>
                        <a:rPr lang="en-US" sz="1400" dirty="0">
                          <a:effectLst/>
                          <a:latin typeface="Times New Roman" panose="02020603050405020304" pitchFamily="18" charset="0"/>
                          <a:cs typeface="Times New Roman" panose="02020603050405020304" pitchFamily="18" charset="0"/>
                        </a:rPr>
                        <a:t> yang </a:t>
                      </a:r>
                      <a:r>
                        <a:rPr lang="en-US" sz="1400" dirty="0" err="1">
                          <a:effectLst/>
                          <a:latin typeface="Times New Roman" panose="02020603050405020304" pitchFamily="18" charset="0"/>
                          <a:cs typeface="Times New Roman" panose="02020603050405020304" pitchFamily="18" charset="0"/>
                        </a:rPr>
                        <a:t>diterima</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atau</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diperoleh</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dari</a:t>
                      </a:r>
                      <a:r>
                        <a:rPr lang="en-US" sz="1400" dirty="0">
                          <a:effectLst/>
                          <a:latin typeface="Times New Roman" panose="02020603050405020304" pitchFamily="18" charset="0"/>
                          <a:cs typeface="Times New Roman" panose="02020603050405020304" pitchFamily="18" charset="0"/>
                        </a:rPr>
                        <a:t> Indonesia </a:t>
                      </a:r>
                      <a:r>
                        <a:rPr lang="en-US" sz="1400" dirty="0" err="1">
                          <a:effectLst/>
                          <a:latin typeface="Times New Roman" panose="02020603050405020304" pitchFamily="18" charset="0"/>
                          <a:cs typeface="Times New Roman" panose="02020603050405020304" pitchFamily="18" charset="0"/>
                        </a:rPr>
                        <a:t>maupun</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dari</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luar</a:t>
                      </a:r>
                      <a:r>
                        <a:rPr lang="en-US" sz="1400" dirty="0">
                          <a:effectLst/>
                          <a:latin typeface="Times New Roman" panose="02020603050405020304" pitchFamily="18" charset="0"/>
                          <a:cs typeface="Times New Roman" panose="02020603050405020304" pitchFamily="18" charset="0"/>
                        </a:rPr>
                        <a:t> Indonesia (world wide income)</a:t>
                      </a:r>
                      <a:endParaRPr lang="id-ID"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tc>
                <a:tc>
                  <a:txBody>
                    <a:bodyPr/>
                    <a:lstStyle/>
                    <a:p>
                      <a:pPr algn="just">
                        <a:spcAft>
                          <a:spcPts val="0"/>
                        </a:spcAft>
                        <a:tabLst>
                          <a:tab pos="6400800" algn="l"/>
                        </a:tabLst>
                      </a:pPr>
                      <a:r>
                        <a:rPr lang="en-US" sz="1400" dirty="0" err="1">
                          <a:effectLst/>
                          <a:latin typeface="Times New Roman" panose="02020603050405020304" pitchFamily="18" charset="0"/>
                          <a:cs typeface="Times New Roman" panose="02020603050405020304" pitchFamily="18" charset="0"/>
                        </a:rPr>
                        <a:t>Dikenakan</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pajak</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hanya</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atas</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penghasilan</a:t>
                      </a:r>
                      <a:r>
                        <a:rPr lang="en-US" sz="1400" dirty="0">
                          <a:effectLst/>
                          <a:latin typeface="Times New Roman" panose="02020603050405020304" pitchFamily="18" charset="0"/>
                          <a:cs typeface="Times New Roman" panose="02020603050405020304" pitchFamily="18" charset="0"/>
                        </a:rPr>
                        <a:t> yang </a:t>
                      </a:r>
                      <a:r>
                        <a:rPr lang="en-US" sz="1400" dirty="0" err="1">
                          <a:effectLst/>
                          <a:latin typeface="Times New Roman" panose="02020603050405020304" pitchFamily="18" charset="0"/>
                          <a:cs typeface="Times New Roman" panose="02020603050405020304" pitchFamily="18" charset="0"/>
                        </a:rPr>
                        <a:t>berasal</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dari</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sumber</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penghasilan</a:t>
                      </a:r>
                      <a:r>
                        <a:rPr lang="en-US" sz="1400" dirty="0">
                          <a:effectLst/>
                          <a:latin typeface="Times New Roman" panose="02020603050405020304" pitchFamily="18" charset="0"/>
                          <a:cs typeface="Times New Roman" panose="02020603050405020304" pitchFamily="18" charset="0"/>
                        </a:rPr>
                        <a:t> di Indonesia.</a:t>
                      </a:r>
                      <a:endParaRPr lang="id-ID"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tc>
                <a:extLst>
                  <a:ext uri="{0D108BD9-81ED-4DB2-BD59-A6C34878D82A}">
                    <a16:rowId xmlns:a16="http://schemas.microsoft.com/office/drawing/2014/main" val="364213636"/>
                  </a:ext>
                </a:extLst>
              </a:tr>
              <a:tr h="1609702">
                <a:tc>
                  <a:txBody>
                    <a:bodyPr/>
                    <a:lstStyle/>
                    <a:p>
                      <a:pPr algn="just">
                        <a:spcAft>
                          <a:spcPts val="0"/>
                        </a:spcAft>
                        <a:tabLst>
                          <a:tab pos="6400800" algn="l"/>
                        </a:tabLst>
                      </a:pPr>
                      <a:r>
                        <a:rPr lang="en-US" sz="1400">
                          <a:effectLst/>
                          <a:latin typeface="Times New Roman" panose="02020603050405020304" pitchFamily="18" charset="0"/>
                          <a:cs typeface="Times New Roman" panose="02020603050405020304" pitchFamily="18" charset="0"/>
                        </a:rPr>
                        <a:t>2.</a:t>
                      </a:r>
                      <a:endParaRPr lang="id-ID"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tc>
                <a:tc>
                  <a:txBody>
                    <a:bodyPr/>
                    <a:lstStyle/>
                    <a:p>
                      <a:pPr algn="just">
                        <a:spcAft>
                          <a:spcPts val="0"/>
                        </a:spcAft>
                        <a:tabLst>
                          <a:tab pos="6400800" algn="l"/>
                        </a:tabLst>
                      </a:pPr>
                      <a:r>
                        <a:rPr lang="en-US" sz="1400">
                          <a:effectLst/>
                          <a:latin typeface="Times New Roman" panose="02020603050405020304" pitchFamily="18" charset="0"/>
                          <a:cs typeface="Times New Roman" panose="02020603050405020304" pitchFamily="18" charset="0"/>
                        </a:rPr>
                        <a:t>Penghasilan yang dikenakan pajak adalah penghasilan netto dengan tarif umum </a:t>
                      </a:r>
                      <a:endParaRPr lang="id-ID"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tc>
                <a:tc>
                  <a:txBody>
                    <a:bodyPr/>
                    <a:lstStyle/>
                    <a:p>
                      <a:pPr algn="just">
                        <a:spcAft>
                          <a:spcPts val="0"/>
                        </a:spcAft>
                        <a:tabLst>
                          <a:tab pos="6400800" algn="l"/>
                        </a:tabLst>
                      </a:pPr>
                      <a:r>
                        <a:rPr lang="en-US" sz="1400">
                          <a:effectLst/>
                          <a:latin typeface="Times New Roman" panose="02020603050405020304" pitchFamily="18" charset="0"/>
                          <a:cs typeface="Times New Roman" panose="02020603050405020304" pitchFamily="18" charset="0"/>
                        </a:rPr>
                        <a:t>Penghasilan yang dikenakan pajak adalah penghasilan bruto dengan tarif sepadan, kecuali WPLN tersebut menjalankan usaha melalui Bentuk Usaha tetap di Indonesia dimana BUT memiliki kewajiban pajak yang sama dengan WPDN.</a:t>
                      </a:r>
                      <a:endParaRPr lang="id-ID"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tc>
                <a:extLst>
                  <a:ext uri="{0D108BD9-81ED-4DB2-BD59-A6C34878D82A}">
                    <a16:rowId xmlns:a16="http://schemas.microsoft.com/office/drawing/2014/main" val="4017155080"/>
                  </a:ext>
                </a:extLst>
              </a:tr>
              <a:tr h="739102">
                <a:tc>
                  <a:txBody>
                    <a:bodyPr/>
                    <a:lstStyle/>
                    <a:p>
                      <a:pPr algn="just">
                        <a:spcAft>
                          <a:spcPts val="0"/>
                        </a:spcAft>
                        <a:tabLst>
                          <a:tab pos="6400800" algn="l"/>
                        </a:tabLst>
                      </a:pPr>
                      <a:r>
                        <a:rPr lang="en-US" sz="1400">
                          <a:effectLst/>
                          <a:latin typeface="Times New Roman" panose="02020603050405020304" pitchFamily="18" charset="0"/>
                          <a:cs typeface="Times New Roman" panose="02020603050405020304" pitchFamily="18" charset="0"/>
                        </a:rPr>
                        <a:t>3.</a:t>
                      </a:r>
                      <a:endParaRPr lang="id-ID"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tc>
                <a:tc>
                  <a:txBody>
                    <a:bodyPr/>
                    <a:lstStyle/>
                    <a:p>
                      <a:pPr algn="just">
                        <a:spcAft>
                          <a:spcPts val="0"/>
                        </a:spcAft>
                        <a:tabLst>
                          <a:tab pos="6400800" algn="l"/>
                        </a:tabLst>
                      </a:pPr>
                      <a:r>
                        <a:rPr lang="en-US" sz="1400">
                          <a:effectLst/>
                          <a:latin typeface="Times New Roman" panose="02020603050405020304" pitchFamily="18" charset="0"/>
                          <a:cs typeface="Times New Roman" panose="02020603050405020304" pitchFamily="18" charset="0"/>
                        </a:rPr>
                        <a:t>Wajib menyampaikan SPT </a:t>
                      </a:r>
                      <a:endParaRPr lang="id-ID"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tc>
                <a:tc>
                  <a:txBody>
                    <a:bodyPr/>
                    <a:lstStyle/>
                    <a:p>
                      <a:pPr algn="just">
                        <a:spcAft>
                          <a:spcPts val="0"/>
                        </a:spcAft>
                        <a:tabLst>
                          <a:tab pos="6400800" algn="l"/>
                        </a:tabLst>
                      </a:pPr>
                      <a:r>
                        <a:rPr lang="en-US" sz="1400" dirty="0" err="1">
                          <a:effectLst/>
                          <a:latin typeface="Times New Roman" panose="02020603050405020304" pitchFamily="18" charset="0"/>
                          <a:cs typeface="Times New Roman" panose="02020603050405020304" pitchFamily="18" charset="0"/>
                        </a:rPr>
                        <a:t>Tidak</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wajib</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menyampaikan</a:t>
                      </a:r>
                      <a:r>
                        <a:rPr lang="en-US" sz="1400" dirty="0">
                          <a:effectLst/>
                          <a:latin typeface="Times New Roman" panose="02020603050405020304" pitchFamily="18" charset="0"/>
                          <a:cs typeface="Times New Roman" panose="02020603050405020304" pitchFamily="18" charset="0"/>
                        </a:rPr>
                        <a:t> SPT </a:t>
                      </a:r>
                      <a:r>
                        <a:rPr lang="en-US" sz="1400" dirty="0" err="1">
                          <a:effectLst/>
                          <a:latin typeface="Times New Roman" panose="02020603050405020304" pitchFamily="18" charset="0"/>
                          <a:cs typeface="Times New Roman" panose="02020603050405020304" pitchFamily="18" charset="0"/>
                        </a:rPr>
                        <a:t>karena</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kewajiban</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pajaknya</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dipenuhi</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melalui</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pemotongan</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pajak</a:t>
                      </a:r>
                      <a:r>
                        <a:rPr lang="en-US" sz="1400" dirty="0">
                          <a:effectLst/>
                          <a:latin typeface="Times New Roman" panose="02020603050405020304" pitchFamily="18" charset="0"/>
                          <a:cs typeface="Times New Roman" panose="02020603050405020304" pitchFamily="18" charset="0"/>
                        </a:rPr>
                        <a:t> yang </a:t>
                      </a:r>
                      <a:r>
                        <a:rPr lang="en-US" sz="1400" dirty="0" err="1">
                          <a:effectLst/>
                          <a:latin typeface="Times New Roman" panose="02020603050405020304" pitchFamily="18" charset="0"/>
                          <a:cs typeface="Times New Roman" panose="02020603050405020304" pitchFamily="18" charset="0"/>
                        </a:rPr>
                        <a:t>bersifat</a:t>
                      </a:r>
                      <a:r>
                        <a:rPr lang="en-US" sz="1400" dirty="0">
                          <a:effectLst/>
                          <a:latin typeface="Times New Roman" panose="02020603050405020304" pitchFamily="18" charset="0"/>
                          <a:cs typeface="Times New Roman" panose="02020603050405020304" pitchFamily="18" charset="0"/>
                        </a:rPr>
                        <a:t> final.</a:t>
                      </a:r>
                      <a:endParaRPr lang="id-ID"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tc>
                <a:extLst>
                  <a:ext uri="{0D108BD9-81ED-4DB2-BD59-A6C34878D82A}">
                    <a16:rowId xmlns:a16="http://schemas.microsoft.com/office/drawing/2014/main" val="3604418359"/>
                  </a:ext>
                </a:extLst>
              </a:tr>
            </a:tbl>
          </a:graphicData>
        </a:graphic>
      </p:graphicFrame>
    </p:spTree>
    <p:extLst>
      <p:ext uri="{BB962C8B-B14F-4D97-AF65-F5344CB8AC3E}">
        <p14:creationId xmlns:p14="http://schemas.microsoft.com/office/powerpoint/2010/main" val="2030139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B25F1-46DD-4A50-A093-D58BCC632E66}"/>
              </a:ext>
            </a:extLst>
          </p:cNvPr>
          <p:cNvSpPr>
            <a:spLocks noGrp="1"/>
          </p:cNvSpPr>
          <p:nvPr>
            <p:ph type="title"/>
          </p:nvPr>
        </p:nvSpPr>
        <p:spPr>
          <a:xfrm>
            <a:off x="838200" y="113333"/>
            <a:ext cx="10515600" cy="1325563"/>
          </a:xfrm>
        </p:spPr>
        <p:txBody>
          <a:bodyPr/>
          <a:lstStyle/>
          <a:p>
            <a:pPr algn="ctr"/>
            <a:r>
              <a:rPr lang="id-ID" b="1" dirty="0"/>
              <a:t>KEWAJIBAN PAJAK SUBYEKTIF</a:t>
            </a:r>
            <a:endParaRPr lang="id-ID" dirty="0"/>
          </a:p>
        </p:txBody>
      </p:sp>
      <p:graphicFrame>
        <p:nvGraphicFramePr>
          <p:cNvPr id="4" name="Table 3">
            <a:extLst>
              <a:ext uri="{FF2B5EF4-FFF2-40B4-BE49-F238E27FC236}">
                <a16:creationId xmlns:a16="http://schemas.microsoft.com/office/drawing/2014/main" id="{B0DB5030-A79C-42EB-8287-AA492780E78D}"/>
              </a:ext>
            </a:extLst>
          </p:cNvPr>
          <p:cNvGraphicFramePr>
            <a:graphicFrameLocks noGrp="1"/>
          </p:cNvGraphicFramePr>
          <p:nvPr>
            <p:extLst>
              <p:ext uri="{D42A27DB-BD31-4B8C-83A1-F6EECF244321}">
                <p14:modId xmlns:p14="http://schemas.microsoft.com/office/powerpoint/2010/main" val="1824286106"/>
              </p:ext>
            </p:extLst>
          </p:nvPr>
        </p:nvGraphicFramePr>
        <p:xfrm>
          <a:off x="1709529" y="1099930"/>
          <a:ext cx="9409045" cy="4980217"/>
        </p:xfrm>
        <a:graphic>
          <a:graphicData uri="http://schemas.openxmlformats.org/drawingml/2006/table">
            <a:tbl>
              <a:tblPr>
                <a:tableStyleId>{5C22544A-7EE6-4342-B048-85BDC9FD1C3A}</a:tableStyleId>
              </a:tblPr>
              <a:tblGrid>
                <a:gridCol w="472023">
                  <a:extLst>
                    <a:ext uri="{9D8B030D-6E8A-4147-A177-3AD203B41FA5}">
                      <a16:colId xmlns:a16="http://schemas.microsoft.com/office/drawing/2014/main" val="4021834446"/>
                    </a:ext>
                  </a:extLst>
                </a:gridCol>
                <a:gridCol w="1982506">
                  <a:extLst>
                    <a:ext uri="{9D8B030D-6E8A-4147-A177-3AD203B41FA5}">
                      <a16:colId xmlns:a16="http://schemas.microsoft.com/office/drawing/2014/main" val="1101722589"/>
                    </a:ext>
                  </a:extLst>
                </a:gridCol>
                <a:gridCol w="3571662">
                  <a:extLst>
                    <a:ext uri="{9D8B030D-6E8A-4147-A177-3AD203B41FA5}">
                      <a16:colId xmlns:a16="http://schemas.microsoft.com/office/drawing/2014/main" val="1984682783"/>
                    </a:ext>
                  </a:extLst>
                </a:gridCol>
                <a:gridCol w="3382854">
                  <a:extLst>
                    <a:ext uri="{9D8B030D-6E8A-4147-A177-3AD203B41FA5}">
                      <a16:colId xmlns:a16="http://schemas.microsoft.com/office/drawing/2014/main" val="1810595350"/>
                    </a:ext>
                  </a:extLst>
                </a:gridCol>
              </a:tblGrid>
              <a:tr h="277862">
                <a:tc>
                  <a:txBody>
                    <a:bodyPr/>
                    <a:lstStyle/>
                    <a:p>
                      <a:pPr algn="ctr">
                        <a:spcAft>
                          <a:spcPts val="0"/>
                        </a:spcAft>
                        <a:tabLst>
                          <a:tab pos="6400800" algn="l"/>
                        </a:tabLst>
                      </a:pPr>
                      <a:r>
                        <a:rPr lang="en-US" sz="1400" b="1" dirty="0">
                          <a:effectLst/>
                          <a:latin typeface="Times New Roman" panose="02020603050405020304" pitchFamily="18" charset="0"/>
                          <a:cs typeface="Times New Roman" panose="02020603050405020304" pitchFamily="18" charset="0"/>
                        </a:rPr>
                        <a:t>No</a:t>
                      </a:r>
                      <a:endParaRPr lang="id-ID"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tabLst>
                          <a:tab pos="6400800" algn="l"/>
                        </a:tabLst>
                      </a:pPr>
                      <a:r>
                        <a:rPr lang="en-US" sz="1400" b="1" dirty="0" err="1">
                          <a:effectLst/>
                          <a:latin typeface="Times New Roman" panose="02020603050405020304" pitchFamily="18" charset="0"/>
                          <a:cs typeface="Times New Roman" panose="02020603050405020304" pitchFamily="18" charset="0"/>
                        </a:rPr>
                        <a:t>Subjek</a:t>
                      </a:r>
                      <a:r>
                        <a:rPr lang="en-US" sz="1400" b="1" dirty="0">
                          <a:effectLst/>
                          <a:latin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cs typeface="Times New Roman" panose="02020603050405020304" pitchFamily="18" charset="0"/>
                        </a:rPr>
                        <a:t>Pajak</a:t>
                      </a:r>
                      <a:endParaRPr lang="id-ID"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tabLst>
                          <a:tab pos="6400800" algn="l"/>
                        </a:tabLst>
                      </a:pPr>
                      <a:r>
                        <a:rPr lang="en-US" sz="1400" b="1" dirty="0" err="1">
                          <a:effectLst/>
                          <a:latin typeface="Times New Roman" panose="02020603050405020304" pitchFamily="18" charset="0"/>
                          <a:cs typeface="Times New Roman" panose="02020603050405020304" pitchFamily="18" charset="0"/>
                        </a:rPr>
                        <a:t>Mulainya</a:t>
                      </a:r>
                      <a:r>
                        <a:rPr lang="en-US" sz="1400" b="1" dirty="0">
                          <a:effectLst/>
                          <a:latin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cs typeface="Times New Roman" panose="02020603050405020304" pitchFamily="18" charset="0"/>
                        </a:rPr>
                        <a:t>kewajiban</a:t>
                      </a:r>
                      <a:r>
                        <a:rPr lang="en-US" sz="1400" b="1" dirty="0">
                          <a:effectLst/>
                          <a:latin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cs typeface="Times New Roman" panose="02020603050405020304" pitchFamily="18" charset="0"/>
                        </a:rPr>
                        <a:t>subyektif</a:t>
                      </a:r>
                      <a:endParaRPr lang="id-ID"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1" dirty="0" err="1">
                          <a:effectLst/>
                          <a:latin typeface="Times New Roman" panose="02020603050405020304" pitchFamily="18" charset="0"/>
                          <a:cs typeface="Times New Roman" panose="02020603050405020304" pitchFamily="18" charset="0"/>
                        </a:rPr>
                        <a:t>Berakhirnya</a:t>
                      </a:r>
                      <a:r>
                        <a:rPr lang="en-US" sz="1400" b="1" dirty="0">
                          <a:effectLst/>
                          <a:latin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cs typeface="Times New Roman" panose="02020603050405020304" pitchFamily="18" charset="0"/>
                        </a:rPr>
                        <a:t>kewajiban</a:t>
                      </a:r>
                      <a:r>
                        <a:rPr lang="en-US" sz="1400" b="1" dirty="0">
                          <a:effectLst/>
                          <a:latin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cs typeface="Times New Roman" panose="02020603050405020304" pitchFamily="18" charset="0"/>
                        </a:rPr>
                        <a:t>subyektif</a:t>
                      </a:r>
                      <a:endParaRPr lang="id-ID" sz="2000" b="1" dirty="0">
                        <a:latin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94958598"/>
                  </a:ext>
                </a:extLst>
              </a:tr>
              <a:tr h="277862">
                <a:tc>
                  <a:txBody>
                    <a:bodyPr/>
                    <a:lstStyle/>
                    <a:p>
                      <a:pPr algn="just">
                        <a:spcAft>
                          <a:spcPts val="0"/>
                        </a:spcAft>
                        <a:tabLst>
                          <a:tab pos="6400800" algn="l"/>
                        </a:tabLst>
                      </a:pPr>
                      <a:r>
                        <a:rPr lang="en-US" sz="1400" b="1" dirty="0">
                          <a:effectLst/>
                          <a:latin typeface="Times New Roman" panose="02020603050405020304" pitchFamily="18" charset="0"/>
                          <a:cs typeface="Times New Roman" panose="02020603050405020304" pitchFamily="18" charset="0"/>
                        </a:rPr>
                        <a:t>A.</a:t>
                      </a:r>
                      <a:endParaRPr lang="id-ID"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just">
                        <a:spcAft>
                          <a:spcPts val="0"/>
                        </a:spcAft>
                        <a:tabLst>
                          <a:tab pos="6400800" algn="l"/>
                        </a:tabLst>
                      </a:pPr>
                      <a:r>
                        <a:rPr lang="en-US" sz="1400" b="1" dirty="0" err="1">
                          <a:effectLst/>
                          <a:latin typeface="Times New Roman" panose="02020603050405020304" pitchFamily="18" charset="0"/>
                          <a:cs typeface="Times New Roman" panose="02020603050405020304" pitchFamily="18" charset="0"/>
                        </a:rPr>
                        <a:t>Subjek</a:t>
                      </a:r>
                      <a:r>
                        <a:rPr lang="en-US" sz="1400" b="1" dirty="0">
                          <a:effectLst/>
                          <a:latin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cs typeface="Times New Roman" panose="02020603050405020304" pitchFamily="18" charset="0"/>
                        </a:rPr>
                        <a:t>Pajak</a:t>
                      </a:r>
                      <a:r>
                        <a:rPr lang="en-US" sz="1400" b="1" dirty="0">
                          <a:effectLst/>
                          <a:latin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cs typeface="Times New Roman" panose="02020603050405020304" pitchFamily="18" charset="0"/>
                        </a:rPr>
                        <a:t>Dalam</a:t>
                      </a:r>
                      <a:r>
                        <a:rPr lang="en-US" sz="1400" b="1" dirty="0">
                          <a:effectLst/>
                          <a:latin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cs typeface="Times New Roman" panose="02020603050405020304" pitchFamily="18" charset="0"/>
                        </a:rPr>
                        <a:t>Negeri</a:t>
                      </a:r>
                      <a:endParaRPr lang="id-ID"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630093157"/>
                  </a:ext>
                </a:extLst>
              </a:tr>
              <a:tr h="635428">
                <a:tc>
                  <a:txBody>
                    <a:bodyPr/>
                    <a:lstStyle/>
                    <a:p>
                      <a:pPr>
                        <a:spcAft>
                          <a:spcPts val="0"/>
                        </a:spcAft>
                        <a:tabLst>
                          <a:tab pos="6400800" algn="l"/>
                        </a:tabLst>
                      </a:pPr>
                      <a:r>
                        <a:rPr lang="en-US" sz="1400">
                          <a:effectLst/>
                          <a:latin typeface="Times New Roman" panose="02020603050405020304" pitchFamily="18" charset="0"/>
                          <a:cs typeface="Times New Roman" panose="02020603050405020304" pitchFamily="18" charset="0"/>
                        </a:rPr>
                        <a:t>1. </a:t>
                      </a:r>
                      <a:endParaRPr lang="id-ID"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tabLst>
                          <a:tab pos="6400800" algn="l"/>
                        </a:tabLst>
                      </a:pPr>
                      <a:r>
                        <a:rPr lang="en-US" sz="1400" dirty="0">
                          <a:effectLst/>
                          <a:latin typeface="Times New Roman" panose="02020603050405020304" pitchFamily="18" charset="0"/>
                          <a:cs typeface="Times New Roman" panose="02020603050405020304" pitchFamily="18" charset="0"/>
                        </a:rPr>
                        <a:t>Orang </a:t>
                      </a:r>
                      <a:r>
                        <a:rPr lang="en-US" sz="1400" dirty="0" err="1">
                          <a:effectLst/>
                          <a:latin typeface="Times New Roman" panose="02020603050405020304" pitchFamily="18" charset="0"/>
                          <a:cs typeface="Times New Roman" panose="02020603050405020304" pitchFamily="18" charset="0"/>
                        </a:rPr>
                        <a:t>Pribadi</a:t>
                      </a:r>
                      <a:endParaRPr lang="id-ID"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tabLst>
                          <a:tab pos="6400800" algn="l"/>
                        </a:tabLst>
                      </a:pPr>
                      <a:r>
                        <a:rPr lang="en-US" sz="1400" dirty="0" err="1">
                          <a:effectLst/>
                          <a:latin typeface="Times New Roman" panose="02020603050405020304" pitchFamily="18" charset="0"/>
                          <a:cs typeface="Times New Roman" panose="02020603050405020304" pitchFamily="18" charset="0"/>
                        </a:rPr>
                        <a:t>Saat</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dilahirkan</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berniat</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tinggal</a:t>
                      </a:r>
                      <a:r>
                        <a:rPr lang="en-US" sz="1400" dirty="0">
                          <a:effectLst/>
                          <a:latin typeface="Times New Roman" panose="02020603050405020304" pitchFamily="18" charset="0"/>
                          <a:cs typeface="Times New Roman" panose="02020603050405020304" pitchFamily="18" charset="0"/>
                        </a:rPr>
                        <a:t> di Indonesia </a:t>
                      </a:r>
                      <a:r>
                        <a:rPr lang="en-US" sz="1400" dirty="0" err="1">
                          <a:effectLst/>
                          <a:latin typeface="Times New Roman" panose="02020603050405020304" pitchFamily="18" charset="0"/>
                          <a:cs typeface="Times New Roman" panose="02020603050405020304" pitchFamily="18" charset="0"/>
                        </a:rPr>
                        <a:t>atau</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sejak</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hari</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pertama</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berada</a:t>
                      </a:r>
                      <a:r>
                        <a:rPr lang="en-US" sz="1400" dirty="0">
                          <a:effectLst/>
                          <a:latin typeface="Times New Roman" panose="02020603050405020304" pitchFamily="18" charset="0"/>
                          <a:cs typeface="Times New Roman" panose="02020603050405020304" pitchFamily="18" charset="0"/>
                        </a:rPr>
                        <a:t> di Indonesia.</a:t>
                      </a:r>
                      <a:endParaRPr lang="id-ID"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tabLst>
                          <a:tab pos="6400800" algn="l"/>
                        </a:tabLst>
                      </a:pPr>
                      <a:r>
                        <a:rPr lang="en-US" sz="1400" dirty="0" err="1">
                          <a:effectLst/>
                          <a:latin typeface="Times New Roman" panose="02020603050405020304" pitchFamily="18" charset="0"/>
                          <a:cs typeface="Times New Roman" panose="02020603050405020304" pitchFamily="18" charset="0"/>
                        </a:rPr>
                        <a:t>Saat</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meninggal</a:t>
                      </a:r>
                      <a:r>
                        <a:rPr lang="en-US" sz="1400" dirty="0">
                          <a:effectLst/>
                          <a:latin typeface="Times New Roman" panose="02020603050405020304" pitchFamily="18" charset="0"/>
                          <a:cs typeface="Times New Roman" panose="02020603050405020304" pitchFamily="18" charset="0"/>
                        </a:rPr>
                        <a:t> dunia </a:t>
                      </a:r>
                      <a:r>
                        <a:rPr lang="en-US" sz="1400" dirty="0" err="1">
                          <a:effectLst/>
                          <a:latin typeface="Times New Roman" panose="02020603050405020304" pitchFamily="18" charset="0"/>
                          <a:cs typeface="Times New Roman" panose="02020603050405020304" pitchFamily="18" charset="0"/>
                        </a:rPr>
                        <a:t>atau</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meninggalkan</a:t>
                      </a:r>
                      <a:r>
                        <a:rPr lang="en-US" sz="1400" dirty="0">
                          <a:effectLst/>
                          <a:latin typeface="Times New Roman" panose="02020603050405020304" pitchFamily="18" charset="0"/>
                          <a:cs typeface="Times New Roman" panose="02020603050405020304" pitchFamily="18" charset="0"/>
                        </a:rPr>
                        <a:t> Indonesia </a:t>
                      </a:r>
                      <a:r>
                        <a:rPr lang="en-US" sz="1400" dirty="0" err="1">
                          <a:effectLst/>
                          <a:latin typeface="Times New Roman" panose="02020603050405020304" pitchFamily="18" charset="0"/>
                          <a:cs typeface="Times New Roman" panose="02020603050405020304" pitchFamily="18" charset="0"/>
                        </a:rPr>
                        <a:t>untuk</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selama-lamanya</a:t>
                      </a:r>
                      <a:r>
                        <a:rPr lang="en-US" sz="1400" dirty="0">
                          <a:effectLst/>
                          <a:latin typeface="Times New Roman" panose="02020603050405020304" pitchFamily="18" charset="0"/>
                          <a:cs typeface="Times New Roman" panose="02020603050405020304" pitchFamily="18" charset="0"/>
                        </a:rPr>
                        <a:t>.</a:t>
                      </a:r>
                      <a:endParaRPr lang="id-ID"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0972031"/>
                  </a:ext>
                </a:extLst>
              </a:tr>
              <a:tr h="512284">
                <a:tc>
                  <a:txBody>
                    <a:bodyPr/>
                    <a:lstStyle/>
                    <a:p>
                      <a:pPr>
                        <a:spcAft>
                          <a:spcPts val="0"/>
                        </a:spcAft>
                        <a:tabLst>
                          <a:tab pos="6400800" algn="l"/>
                        </a:tabLst>
                      </a:pPr>
                      <a:r>
                        <a:rPr lang="en-US" sz="1400">
                          <a:effectLst/>
                          <a:latin typeface="Times New Roman" panose="02020603050405020304" pitchFamily="18" charset="0"/>
                          <a:cs typeface="Times New Roman" panose="02020603050405020304" pitchFamily="18" charset="0"/>
                        </a:rPr>
                        <a:t>2. </a:t>
                      </a:r>
                      <a:endParaRPr lang="id-ID"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tabLst>
                          <a:tab pos="6400800" algn="l"/>
                        </a:tabLst>
                      </a:pPr>
                      <a:r>
                        <a:rPr lang="en-US" sz="1400">
                          <a:effectLst/>
                          <a:latin typeface="Times New Roman" panose="02020603050405020304" pitchFamily="18" charset="0"/>
                          <a:cs typeface="Times New Roman" panose="02020603050405020304" pitchFamily="18" charset="0"/>
                        </a:rPr>
                        <a:t>Warisan yang belum terbagi</a:t>
                      </a:r>
                      <a:endParaRPr lang="id-ID"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tabLst>
                          <a:tab pos="6400800" algn="l"/>
                        </a:tabLst>
                      </a:pPr>
                      <a:r>
                        <a:rPr lang="en-US" sz="1400" dirty="0" err="1">
                          <a:effectLst/>
                          <a:latin typeface="Times New Roman" panose="02020603050405020304" pitchFamily="18" charset="0"/>
                          <a:cs typeface="Times New Roman" panose="02020603050405020304" pitchFamily="18" charset="0"/>
                        </a:rPr>
                        <a:t>Saat</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timbulnya</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warisan</a:t>
                      </a:r>
                      <a:r>
                        <a:rPr lang="en-US" sz="1400" dirty="0">
                          <a:effectLst/>
                          <a:latin typeface="Times New Roman" panose="02020603050405020304" pitchFamily="18" charset="0"/>
                          <a:cs typeface="Times New Roman" panose="02020603050405020304" pitchFamily="18" charset="0"/>
                        </a:rPr>
                        <a:t> yang </a:t>
                      </a:r>
                      <a:r>
                        <a:rPr lang="en-US" sz="1400" dirty="0" err="1">
                          <a:effectLst/>
                          <a:latin typeface="Times New Roman" panose="02020603050405020304" pitchFamily="18" charset="0"/>
                          <a:cs typeface="Times New Roman" panose="02020603050405020304" pitchFamily="18" charset="0"/>
                        </a:rPr>
                        <a:t>belum</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terbagi</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pewaris</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meninggal</a:t>
                      </a:r>
                      <a:r>
                        <a:rPr lang="en-US" sz="1400" dirty="0">
                          <a:effectLst/>
                          <a:latin typeface="Times New Roman" panose="02020603050405020304" pitchFamily="18" charset="0"/>
                          <a:cs typeface="Times New Roman" panose="02020603050405020304" pitchFamily="18" charset="0"/>
                        </a:rPr>
                        <a:t>).</a:t>
                      </a:r>
                      <a:endParaRPr lang="id-ID"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tabLst>
                          <a:tab pos="6400800" algn="l"/>
                        </a:tabLst>
                      </a:pPr>
                      <a:r>
                        <a:rPr lang="en-US" sz="1400">
                          <a:effectLst/>
                          <a:latin typeface="Times New Roman" panose="02020603050405020304" pitchFamily="18" charset="0"/>
                          <a:cs typeface="Times New Roman" panose="02020603050405020304" pitchFamily="18" charset="0"/>
                        </a:rPr>
                        <a:t>Saat warisan tersebut dibagi kepada ahli warisnya.</a:t>
                      </a:r>
                      <a:endParaRPr lang="id-ID"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02066529"/>
                  </a:ext>
                </a:extLst>
              </a:tr>
              <a:tr h="746705">
                <a:tc>
                  <a:txBody>
                    <a:bodyPr/>
                    <a:lstStyle/>
                    <a:p>
                      <a:pPr>
                        <a:spcAft>
                          <a:spcPts val="0"/>
                        </a:spcAft>
                        <a:tabLst>
                          <a:tab pos="6400800" algn="l"/>
                        </a:tabLst>
                      </a:pPr>
                      <a:r>
                        <a:rPr lang="en-US" sz="1400">
                          <a:effectLst/>
                          <a:latin typeface="Times New Roman" panose="02020603050405020304" pitchFamily="18" charset="0"/>
                          <a:cs typeface="Times New Roman" panose="02020603050405020304" pitchFamily="18" charset="0"/>
                        </a:rPr>
                        <a:t>3.</a:t>
                      </a:r>
                      <a:endParaRPr lang="id-ID"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tabLst>
                          <a:tab pos="6400800" algn="l"/>
                        </a:tabLst>
                      </a:pPr>
                      <a:r>
                        <a:rPr lang="en-US" sz="1400">
                          <a:effectLst/>
                          <a:latin typeface="Times New Roman" panose="02020603050405020304" pitchFamily="18" charset="0"/>
                          <a:cs typeface="Times New Roman" panose="02020603050405020304" pitchFamily="18" charset="0"/>
                        </a:rPr>
                        <a:t>Badan</a:t>
                      </a:r>
                      <a:endParaRPr lang="id-ID"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tabLst>
                          <a:tab pos="6400800" algn="l"/>
                        </a:tabLst>
                      </a:pPr>
                      <a:r>
                        <a:rPr lang="en-US" sz="1400" dirty="0" err="1">
                          <a:effectLst/>
                          <a:latin typeface="Times New Roman" panose="02020603050405020304" pitchFamily="18" charset="0"/>
                          <a:cs typeface="Times New Roman" panose="02020603050405020304" pitchFamily="18" charset="0"/>
                        </a:rPr>
                        <a:t>Saat</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badan</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tersebut</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didirikan</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atau</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bertempat</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kedudukan</a:t>
                      </a:r>
                      <a:r>
                        <a:rPr lang="en-US" sz="1400" dirty="0">
                          <a:effectLst/>
                          <a:latin typeface="Times New Roman" panose="02020603050405020304" pitchFamily="18" charset="0"/>
                          <a:cs typeface="Times New Roman" panose="02020603050405020304" pitchFamily="18" charset="0"/>
                        </a:rPr>
                        <a:t> di Indonesia.</a:t>
                      </a:r>
                      <a:endParaRPr lang="id-ID"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tabLst>
                          <a:tab pos="6400800" algn="l"/>
                        </a:tabLst>
                      </a:pPr>
                      <a:r>
                        <a:rPr lang="en-US" sz="1400">
                          <a:effectLst/>
                          <a:latin typeface="Times New Roman" panose="02020603050405020304" pitchFamily="18" charset="0"/>
                          <a:cs typeface="Times New Roman" panose="02020603050405020304" pitchFamily="18" charset="0"/>
                        </a:rPr>
                        <a:t>Saat badan tersebut dibubarkan atau tidak lagi berkedudukan di Indonesia.</a:t>
                      </a:r>
                      <a:endParaRPr lang="id-ID"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83385192"/>
                  </a:ext>
                </a:extLst>
              </a:tr>
              <a:tr h="277862">
                <a:tc>
                  <a:txBody>
                    <a:bodyPr/>
                    <a:lstStyle/>
                    <a:p>
                      <a:pPr algn="just">
                        <a:spcAft>
                          <a:spcPts val="0"/>
                        </a:spcAft>
                        <a:tabLst>
                          <a:tab pos="6400800" algn="l"/>
                        </a:tabLst>
                      </a:pPr>
                      <a:r>
                        <a:rPr lang="en-US" sz="1400" b="1">
                          <a:effectLst/>
                          <a:latin typeface="Times New Roman" panose="02020603050405020304" pitchFamily="18" charset="0"/>
                          <a:cs typeface="Times New Roman" panose="02020603050405020304" pitchFamily="18" charset="0"/>
                        </a:rPr>
                        <a:t>B.</a:t>
                      </a:r>
                      <a:endParaRPr lang="id-ID"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just">
                        <a:spcAft>
                          <a:spcPts val="0"/>
                        </a:spcAft>
                        <a:tabLst>
                          <a:tab pos="6400800" algn="l"/>
                        </a:tabLst>
                      </a:pPr>
                      <a:r>
                        <a:rPr lang="en-US" sz="1400" b="1" dirty="0" err="1">
                          <a:effectLst/>
                          <a:latin typeface="Times New Roman" panose="02020603050405020304" pitchFamily="18" charset="0"/>
                          <a:cs typeface="Times New Roman" panose="02020603050405020304" pitchFamily="18" charset="0"/>
                        </a:rPr>
                        <a:t>Subjek</a:t>
                      </a:r>
                      <a:r>
                        <a:rPr lang="en-US" sz="1400" b="1" dirty="0">
                          <a:effectLst/>
                          <a:latin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cs typeface="Times New Roman" panose="02020603050405020304" pitchFamily="18" charset="0"/>
                        </a:rPr>
                        <a:t>Pajak</a:t>
                      </a:r>
                      <a:r>
                        <a:rPr lang="en-US" sz="1400" b="1" dirty="0">
                          <a:effectLst/>
                          <a:latin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cs typeface="Times New Roman" panose="02020603050405020304" pitchFamily="18" charset="0"/>
                        </a:rPr>
                        <a:t>Luar</a:t>
                      </a:r>
                      <a:r>
                        <a:rPr lang="en-US" sz="1400" b="1" dirty="0">
                          <a:effectLst/>
                          <a:latin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cs typeface="Times New Roman" panose="02020603050405020304" pitchFamily="18" charset="0"/>
                        </a:rPr>
                        <a:t>Negeri</a:t>
                      </a:r>
                      <a:endParaRPr lang="id-ID"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427154495"/>
                  </a:ext>
                </a:extLst>
              </a:tr>
              <a:tr h="863916">
                <a:tc>
                  <a:txBody>
                    <a:bodyPr/>
                    <a:lstStyle/>
                    <a:p>
                      <a:pPr>
                        <a:spcAft>
                          <a:spcPts val="0"/>
                        </a:spcAft>
                        <a:tabLst>
                          <a:tab pos="6400800" algn="l"/>
                        </a:tabLst>
                      </a:pPr>
                      <a:r>
                        <a:rPr lang="en-US" sz="1400">
                          <a:effectLst/>
                          <a:latin typeface="Times New Roman" panose="02020603050405020304" pitchFamily="18" charset="0"/>
                          <a:cs typeface="Times New Roman" panose="02020603050405020304" pitchFamily="18" charset="0"/>
                        </a:rPr>
                        <a:t>1.</a:t>
                      </a:r>
                      <a:endParaRPr lang="id-ID"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tabLst>
                          <a:tab pos="6400800" algn="l"/>
                        </a:tabLst>
                      </a:pPr>
                      <a:r>
                        <a:rPr lang="en-US" sz="1400">
                          <a:effectLst/>
                          <a:latin typeface="Times New Roman" panose="02020603050405020304" pitchFamily="18" charset="0"/>
                          <a:cs typeface="Times New Roman" panose="02020603050405020304" pitchFamily="18" charset="0"/>
                        </a:rPr>
                        <a:t>Orang Pribadi</a:t>
                      </a:r>
                      <a:endParaRPr lang="id-ID" sz="1400">
                        <a:effectLst/>
                        <a:latin typeface="Times New Roman" panose="02020603050405020304" pitchFamily="18" charset="0"/>
                        <a:cs typeface="Times New Roman" panose="02020603050405020304" pitchFamily="18" charset="0"/>
                      </a:endParaRPr>
                    </a:p>
                    <a:p>
                      <a:pPr>
                        <a:spcAft>
                          <a:spcPts val="0"/>
                        </a:spcAft>
                        <a:tabLst>
                          <a:tab pos="6400800" algn="l"/>
                        </a:tabLst>
                      </a:pPr>
                      <a:r>
                        <a:rPr lang="en-US" sz="1400">
                          <a:effectLst/>
                          <a:latin typeface="Times New Roman" panose="02020603050405020304" pitchFamily="18" charset="0"/>
                          <a:cs typeface="Times New Roman" panose="02020603050405020304" pitchFamily="18" charset="0"/>
                        </a:rPr>
                        <a:t> </a:t>
                      </a:r>
                      <a:endParaRPr lang="id-ID"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tabLst>
                          <a:tab pos="6400800" algn="l"/>
                        </a:tabLst>
                      </a:pPr>
                      <a:r>
                        <a:rPr lang="en-US" sz="1400" dirty="0" err="1">
                          <a:effectLst/>
                          <a:latin typeface="Times New Roman" panose="02020603050405020304" pitchFamily="18" charset="0"/>
                          <a:cs typeface="Times New Roman" panose="02020603050405020304" pitchFamily="18" charset="0"/>
                        </a:rPr>
                        <a:t>Saat</a:t>
                      </a:r>
                      <a:r>
                        <a:rPr lang="en-US" sz="1400" dirty="0">
                          <a:effectLst/>
                          <a:latin typeface="Times New Roman" panose="02020603050405020304" pitchFamily="18" charset="0"/>
                          <a:cs typeface="Times New Roman" panose="02020603050405020304" pitchFamily="18" charset="0"/>
                        </a:rPr>
                        <a:t> orang </a:t>
                      </a:r>
                      <a:r>
                        <a:rPr lang="en-US" sz="1400" dirty="0" err="1">
                          <a:effectLst/>
                          <a:latin typeface="Times New Roman" panose="02020603050405020304" pitchFamily="18" charset="0"/>
                          <a:cs typeface="Times New Roman" panose="02020603050405020304" pitchFamily="18" charset="0"/>
                        </a:rPr>
                        <a:t>pribadi</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menjalankan</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usaha</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atau</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melakukan</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kegiatan</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atau</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menerima</a:t>
                      </a:r>
                      <a:r>
                        <a:rPr lang="en-US" sz="1400" dirty="0">
                          <a:effectLst/>
                          <a:latin typeface="Times New Roman" panose="02020603050405020304" pitchFamily="18" charset="0"/>
                          <a:cs typeface="Times New Roman" panose="02020603050405020304" pitchFamily="18" charset="0"/>
                        </a:rPr>
                        <a:t>/</a:t>
                      </a:r>
                      <a:r>
                        <a:rPr lang="en-US" sz="1400" dirty="0" err="1">
                          <a:effectLst/>
                          <a:latin typeface="Times New Roman" panose="02020603050405020304" pitchFamily="18" charset="0"/>
                          <a:cs typeface="Times New Roman" panose="02020603050405020304" pitchFamily="18" charset="0"/>
                        </a:rPr>
                        <a:t>memperoleh</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penghasilan</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dari</a:t>
                      </a:r>
                      <a:r>
                        <a:rPr lang="en-US" sz="1400" dirty="0">
                          <a:effectLst/>
                          <a:latin typeface="Times New Roman" panose="02020603050405020304" pitchFamily="18" charset="0"/>
                          <a:cs typeface="Times New Roman" panose="02020603050405020304" pitchFamily="18" charset="0"/>
                        </a:rPr>
                        <a:t> Indonesia</a:t>
                      </a:r>
                      <a:endParaRPr lang="id-ID"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tabLst>
                          <a:tab pos="6400800" algn="l"/>
                        </a:tabLst>
                      </a:pPr>
                      <a:r>
                        <a:rPr lang="en-US" sz="1400" dirty="0" err="1">
                          <a:effectLst/>
                          <a:latin typeface="Times New Roman" panose="02020603050405020304" pitchFamily="18" charset="0"/>
                          <a:cs typeface="Times New Roman" panose="02020603050405020304" pitchFamily="18" charset="0"/>
                        </a:rPr>
                        <a:t>Saat</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tidak</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lagi</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menjalankan</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usaha</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atau</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melakukan</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kegiatan</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atau</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menerima</a:t>
                      </a:r>
                      <a:r>
                        <a:rPr lang="en-US" sz="1400" dirty="0">
                          <a:effectLst/>
                          <a:latin typeface="Times New Roman" panose="02020603050405020304" pitchFamily="18" charset="0"/>
                          <a:cs typeface="Times New Roman" panose="02020603050405020304" pitchFamily="18" charset="0"/>
                        </a:rPr>
                        <a:t>/</a:t>
                      </a:r>
                      <a:r>
                        <a:rPr lang="en-US" sz="1400" dirty="0" err="1">
                          <a:effectLst/>
                          <a:latin typeface="Times New Roman" panose="02020603050405020304" pitchFamily="18" charset="0"/>
                          <a:cs typeface="Times New Roman" panose="02020603050405020304" pitchFamily="18" charset="0"/>
                        </a:rPr>
                        <a:t>memperoleh</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penghasilan</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dari</a:t>
                      </a:r>
                      <a:r>
                        <a:rPr lang="en-US" sz="1400" dirty="0">
                          <a:effectLst/>
                          <a:latin typeface="Times New Roman" panose="02020603050405020304" pitchFamily="18" charset="0"/>
                          <a:cs typeface="Times New Roman" panose="02020603050405020304" pitchFamily="18" charset="0"/>
                        </a:rPr>
                        <a:t> Indonesia.</a:t>
                      </a:r>
                      <a:endParaRPr lang="id-ID"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4258781"/>
                  </a:ext>
                </a:extLst>
              </a:tr>
              <a:tr h="863916">
                <a:tc>
                  <a:txBody>
                    <a:bodyPr/>
                    <a:lstStyle/>
                    <a:p>
                      <a:pPr>
                        <a:spcAft>
                          <a:spcPts val="0"/>
                        </a:spcAft>
                        <a:tabLst>
                          <a:tab pos="6400800" algn="l"/>
                        </a:tabLst>
                      </a:pPr>
                      <a:r>
                        <a:rPr lang="en-US" sz="1400">
                          <a:effectLst/>
                          <a:latin typeface="Times New Roman" panose="02020603050405020304" pitchFamily="18" charset="0"/>
                          <a:cs typeface="Times New Roman" panose="02020603050405020304" pitchFamily="18" charset="0"/>
                        </a:rPr>
                        <a:t>2.</a:t>
                      </a:r>
                      <a:endParaRPr lang="id-ID"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tabLst>
                          <a:tab pos="6400800" algn="l"/>
                        </a:tabLst>
                      </a:pPr>
                      <a:r>
                        <a:rPr lang="en-US" sz="1400">
                          <a:effectLst/>
                          <a:latin typeface="Times New Roman" panose="02020603050405020304" pitchFamily="18" charset="0"/>
                          <a:cs typeface="Times New Roman" panose="02020603050405020304" pitchFamily="18" charset="0"/>
                        </a:rPr>
                        <a:t>Badan</a:t>
                      </a:r>
                      <a:endParaRPr lang="id-ID"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tabLst>
                          <a:tab pos="6400800" algn="l"/>
                        </a:tabLst>
                      </a:pPr>
                      <a:r>
                        <a:rPr lang="en-US" sz="1400">
                          <a:effectLst/>
                          <a:latin typeface="Times New Roman" panose="02020603050405020304" pitchFamily="18" charset="0"/>
                          <a:cs typeface="Times New Roman" panose="02020603050405020304" pitchFamily="18" charset="0"/>
                        </a:rPr>
                        <a:t>Saat Badan menjalankan usaha atau melakukan kegiatan atau menerima/memperoleh penghasilan dari Indonesia</a:t>
                      </a:r>
                      <a:endParaRPr lang="id-ID"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tabLst>
                          <a:tab pos="6400800" algn="l"/>
                        </a:tabLst>
                      </a:pPr>
                      <a:r>
                        <a:rPr lang="en-US" sz="1400" dirty="0" err="1">
                          <a:effectLst/>
                          <a:latin typeface="Times New Roman" panose="02020603050405020304" pitchFamily="18" charset="0"/>
                          <a:cs typeface="Times New Roman" panose="02020603050405020304" pitchFamily="18" charset="0"/>
                        </a:rPr>
                        <a:t>Saat</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tidak</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lagi</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menjalankan</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usaha</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atau</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melakukan</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kegiatan</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atau</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menerima</a:t>
                      </a:r>
                      <a:r>
                        <a:rPr lang="en-US" sz="1400" dirty="0">
                          <a:effectLst/>
                          <a:latin typeface="Times New Roman" panose="02020603050405020304" pitchFamily="18" charset="0"/>
                          <a:cs typeface="Times New Roman" panose="02020603050405020304" pitchFamily="18" charset="0"/>
                        </a:rPr>
                        <a:t>/</a:t>
                      </a:r>
                      <a:r>
                        <a:rPr lang="en-US" sz="1400" dirty="0" err="1">
                          <a:effectLst/>
                          <a:latin typeface="Times New Roman" panose="02020603050405020304" pitchFamily="18" charset="0"/>
                          <a:cs typeface="Times New Roman" panose="02020603050405020304" pitchFamily="18" charset="0"/>
                        </a:rPr>
                        <a:t>memperoleh</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penghasilan</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dari</a:t>
                      </a:r>
                      <a:r>
                        <a:rPr lang="en-US" sz="1400" dirty="0">
                          <a:effectLst/>
                          <a:latin typeface="Times New Roman" panose="02020603050405020304" pitchFamily="18" charset="0"/>
                          <a:cs typeface="Times New Roman" panose="02020603050405020304" pitchFamily="18" charset="0"/>
                        </a:rPr>
                        <a:t> Indonesia.</a:t>
                      </a:r>
                      <a:endParaRPr lang="id-ID"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94556188"/>
                  </a:ext>
                </a:extLst>
              </a:tr>
              <a:tr h="437856">
                <a:tc>
                  <a:txBody>
                    <a:bodyPr/>
                    <a:lstStyle/>
                    <a:p>
                      <a:pPr algn="just">
                        <a:spcAft>
                          <a:spcPts val="0"/>
                        </a:spcAft>
                        <a:tabLst>
                          <a:tab pos="6400800" algn="l"/>
                        </a:tabLst>
                      </a:pPr>
                      <a:r>
                        <a:rPr lang="en-US" sz="1400" b="1">
                          <a:effectLst/>
                          <a:latin typeface="Times New Roman" panose="02020603050405020304" pitchFamily="18" charset="0"/>
                          <a:cs typeface="Times New Roman" panose="02020603050405020304" pitchFamily="18" charset="0"/>
                        </a:rPr>
                        <a:t>C.</a:t>
                      </a:r>
                      <a:endParaRPr lang="id-ID"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tabLst>
                          <a:tab pos="6400800" algn="l"/>
                        </a:tabLst>
                      </a:pPr>
                      <a:r>
                        <a:rPr lang="en-US" sz="1400" b="1" dirty="0" err="1">
                          <a:effectLst/>
                          <a:latin typeface="Times New Roman" panose="02020603050405020304" pitchFamily="18" charset="0"/>
                          <a:cs typeface="Times New Roman" panose="02020603050405020304" pitchFamily="18" charset="0"/>
                        </a:rPr>
                        <a:t>Bentuk</a:t>
                      </a:r>
                      <a:r>
                        <a:rPr lang="en-US" sz="1400" b="1" dirty="0">
                          <a:effectLst/>
                          <a:latin typeface="Times New Roman" panose="02020603050405020304" pitchFamily="18" charset="0"/>
                          <a:cs typeface="Times New Roman" panose="02020603050405020304" pitchFamily="18" charset="0"/>
                        </a:rPr>
                        <a:t> Usaha </a:t>
                      </a:r>
                      <a:r>
                        <a:rPr lang="en-US" sz="1400" b="1" dirty="0" err="1">
                          <a:effectLst/>
                          <a:latin typeface="Times New Roman" panose="02020603050405020304" pitchFamily="18" charset="0"/>
                          <a:cs typeface="Times New Roman" panose="02020603050405020304" pitchFamily="18" charset="0"/>
                        </a:rPr>
                        <a:t>Tetap</a:t>
                      </a:r>
                      <a:r>
                        <a:rPr lang="en-US" sz="1400" b="1" dirty="0">
                          <a:effectLst/>
                          <a:latin typeface="Times New Roman" panose="02020603050405020304" pitchFamily="18" charset="0"/>
                          <a:cs typeface="Times New Roman" panose="02020603050405020304" pitchFamily="18" charset="0"/>
                        </a:rPr>
                        <a:t> (BUT)</a:t>
                      </a:r>
                      <a:endParaRPr lang="id-ID"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6400800" algn="l"/>
                        </a:tabLst>
                        <a:defRPr/>
                      </a:pPr>
                      <a:r>
                        <a:rPr lang="en-US" sz="1400" dirty="0" err="1">
                          <a:effectLst/>
                          <a:latin typeface="Times New Roman" panose="02020603050405020304" pitchFamily="18" charset="0"/>
                          <a:cs typeface="Times New Roman" panose="02020603050405020304" pitchFamily="18" charset="0"/>
                        </a:rPr>
                        <a:t>Saat</a:t>
                      </a:r>
                      <a:r>
                        <a:rPr lang="en-US" sz="1400" dirty="0">
                          <a:effectLst/>
                          <a:latin typeface="Times New Roman" panose="02020603050405020304" pitchFamily="18" charset="0"/>
                          <a:cs typeface="Times New Roman" panose="02020603050405020304" pitchFamily="18" charset="0"/>
                        </a:rPr>
                        <a:t> BUT </a:t>
                      </a:r>
                      <a:r>
                        <a:rPr lang="en-US" sz="1400" dirty="0" err="1">
                          <a:effectLst/>
                          <a:latin typeface="Times New Roman" panose="02020603050405020304" pitchFamily="18" charset="0"/>
                          <a:cs typeface="Times New Roman" panose="02020603050405020304" pitchFamily="18" charset="0"/>
                        </a:rPr>
                        <a:t>tersebut</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mulai</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berada</a:t>
                      </a:r>
                      <a:r>
                        <a:rPr lang="en-US" sz="1400" dirty="0">
                          <a:effectLst/>
                          <a:latin typeface="Times New Roman" panose="02020603050405020304" pitchFamily="18" charset="0"/>
                          <a:cs typeface="Times New Roman" panose="02020603050405020304" pitchFamily="18" charset="0"/>
                        </a:rPr>
                        <a:t> di Indonesia</a:t>
                      </a:r>
                      <a:endParaRPr lang="id-ID" sz="1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tabLst>
                          <a:tab pos="6400800" algn="l"/>
                        </a:tabLst>
                      </a:pPr>
                      <a:endParaRPr lang="id-ID"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tabLst>
                          <a:tab pos="6400800" algn="l"/>
                        </a:tabLst>
                      </a:pPr>
                      <a:r>
                        <a:rPr lang="id-ID" sz="1400" dirty="0">
                          <a:effectLst/>
                          <a:latin typeface="Times New Roman" panose="02020603050405020304" pitchFamily="18" charset="0"/>
                          <a:ea typeface="Times New Roman" panose="02020603050405020304" pitchFamily="18" charset="0"/>
                          <a:cs typeface="Times New Roman" panose="02020603050405020304" pitchFamily="18" charset="0"/>
                        </a:rPr>
                        <a:t>Saat BUT tersebut tidak lagi berada di Indonesia</a:t>
                      </a:r>
                    </a:p>
                  </a:txBody>
                  <a:tcPr marL="19769" marR="19769" marT="19769" marB="197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75522763"/>
                  </a:ext>
                </a:extLst>
              </a:tr>
            </a:tbl>
          </a:graphicData>
        </a:graphic>
      </p:graphicFrame>
    </p:spTree>
    <p:extLst>
      <p:ext uri="{BB962C8B-B14F-4D97-AF65-F5344CB8AC3E}">
        <p14:creationId xmlns:p14="http://schemas.microsoft.com/office/powerpoint/2010/main" val="3450197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76C0C-0DFE-4EAB-AB90-F0ABE1330076}"/>
              </a:ext>
            </a:extLst>
          </p:cNvPr>
          <p:cNvSpPr>
            <a:spLocks noGrp="1"/>
          </p:cNvSpPr>
          <p:nvPr>
            <p:ph type="title"/>
          </p:nvPr>
        </p:nvSpPr>
        <p:spPr/>
        <p:txBody>
          <a:bodyPr/>
          <a:lstStyle/>
          <a:p>
            <a:r>
              <a:rPr lang="id-ID" b="1" dirty="0"/>
              <a:t>TIDAK TERMASUK SUBJEK PAJAK</a:t>
            </a:r>
            <a:endParaRPr lang="id-ID" dirty="0"/>
          </a:p>
        </p:txBody>
      </p:sp>
      <p:sp>
        <p:nvSpPr>
          <p:cNvPr id="3" name="Content Placeholder 2">
            <a:extLst>
              <a:ext uri="{FF2B5EF4-FFF2-40B4-BE49-F238E27FC236}">
                <a16:creationId xmlns:a16="http://schemas.microsoft.com/office/drawing/2014/main" id="{C7399A43-EEAE-42F4-8EE8-DEE9B715C391}"/>
              </a:ext>
            </a:extLst>
          </p:cNvPr>
          <p:cNvSpPr>
            <a:spLocks noGrp="1"/>
          </p:cNvSpPr>
          <p:nvPr>
            <p:ph idx="1"/>
          </p:nvPr>
        </p:nvSpPr>
        <p:spPr>
          <a:xfrm>
            <a:off x="1371600" y="2171700"/>
            <a:ext cx="9601200" cy="4210878"/>
          </a:xfrm>
        </p:spPr>
        <p:txBody>
          <a:bodyPr>
            <a:normAutofit fontScale="70000" lnSpcReduction="20000"/>
          </a:bodyPr>
          <a:lstStyle/>
          <a:p>
            <a:pPr marL="0" indent="0">
              <a:buNone/>
            </a:pPr>
            <a:r>
              <a:rPr lang="id-ID" dirty="0"/>
              <a:t>Tidak termasuk Subjek Pajak adalah :</a:t>
            </a:r>
          </a:p>
          <a:p>
            <a:pPr marL="514350" indent="-514350">
              <a:buFont typeface="+mj-lt"/>
              <a:buAutoNum type="arabicPeriod"/>
            </a:pPr>
            <a:r>
              <a:rPr lang="id-ID" dirty="0"/>
              <a:t>Badan Perwakilan Negara Asing</a:t>
            </a:r>
          </a:p>
          <a:p>
            <a:pPr marL="514350" indent="-514350">
              <a:buFont typeface="+mj-lt"/>
              <a:buAutoNum type="arabicPeriod"/>
            </a:pPr>
            <a:r>
              <a:rPr lang="id-ID" dirty="0"/>
              <a:t>Pejabat-pejabat perwakilan diplomatik dan konsulat atau pejabat-pejabat lain dari negara asing dan orang-orang yang diperbantukan kepada mereka yang bekerja pada dan bertempat tinggal bersama-sama mereka dengan syarat :</a:t>
            </a:r>
          </a:p>
          <a:p>
            <a:pPr marL="971550" lvl="1" indent="-514350">
              <a:buFont typeface="+mj-lt"/>
              <a:buAutoNum type="alphaLcPeriod"/>
            </a:pPr>
            <a:r>
              <a:rPr lang="id-ID" dirty="0"/>
              <a:t>Bukan WNI</a:t>
            </a:r>
          </a:p>
          <a:p>
            <a:pPr marL="971550" lvl="1" indent="-514350">
              <a:buFont typeface="+mj-lt"/>
              <a:buAutoNum type="alphaLcPeriod"/>
            </a:pPr>
            <a:r>
              <a:rPr lang="id-ID" dirty="0"/>
              <a:t>Di Indonesia tidak menerima/memperoleh penghasilan lain di luar jabatannya di Indonesia</a:t>
            </a:r>
          </a:p>
          <a:p>
            <a:pPr marL="971550" lvl="1" indent="-514350">
              <a:buFont typeface="+mj-lt"/>
              <a:buAutoNum type="alphaLcPeriod"/>
            </a:pPr>
            <a:r>
              <a:rPr lang="id-ID" dirty="0"/>
              <a:t>negara yang bersangkutan memberikan perlakuan timbal balik.</a:t>
            </a:r>
          </a:p>
          <a:p>
            <a:pPr marL="514350" indent="-514350">
              <a:buFont typeface="+mj-lt"/>
              <a:buAutoNum type="arabicPeriod" startAt="3"/>
            </a:pPr>
            <a:r>
              <a:rPr lang="id-ID" dirty="0"/>
              <a:t>Organisasi-Organisasi Internasional yang ditetapkan oleh Menteri Keuangan, dengan syarat :</a:t>
            </a:r>
            <a:endParaRPr lang="en-US" dirty="0"/>
          </a:p>
          <a:p>
            <a:pPr marL="971550" lvl="1" indent="-514350">
              <a:buFont typeface="+mj-lt"/>
              <a:buAutoNum type="alphaLcPeriod"/>
            </a:pPr>
            <a:r>
              <a:rPr lang="id-ID" dirty="0"/>
              <a:t>Indonesia menjadi anggotanya</a:t>
            </a:r>
          </a:p>
          <a:p>
            <a:pPr marL="971550" lvl="1" indent="-514350">
              <a:buFont typeface="+mj-lt"/>
              <a:buAutoNum type="alphaLcPeriod"/>
            </a:pPr>
            <a:r>
              <a:rPr lang="id-ID" dirty="0"/>
              <a:t>Indonesia  tidak menjalankan usaha atau kegiatan lain untuk memperoleh penghasilan dari Indonesia selain memberikan pinjaman kepada pemerintah yang dananya berasal dari iuran para anggota.</a:t>
            </a:r>
          </a:p>
          <a:p>
            <a:pPr marL="514350" indent="-514350">
              <a:buFont typeface="+mj-lt"/>
              <a:buAutoNum type="arabicPeriod" startAt="4"/>
            </a:pPr>
            <a:r>
              <a:rPr lang="id-ID" dirty="0"/>
              <a:t>Pejabat-Pejabat Perwakilan Organisasi Internasional yang  ditetapkan oleh Menteri Keuangan, dengan syarat : </a:t>
            </a:r>
          </a:p>
          <a:p>
            <a:pPr marL="971550" lvl="1" indent="-514350">
              <a:buFont typeface="+mj-lt"/>
              <a:buAutoNum type="alphaLcPeriod"/>
            </a:pPr>
            <a:r>
              <a:rPr lang="id-ID" dirty="0"/>
              <a:t>Bukan WNI</a:t>
            </a:r>
          </a:p>
          <a:p>
            <a:pPr marL="971550" lvl="1" indent="-514350">
              <a:buFont typeface="+mj-lt"/>
              <a:buAutoNum type="alphaLcPeriod"/>
            </a:pPr>
            <a:r>
              <a:rPr lang="id-ID" dirty="0"/>
              <a:t>Di Indonesia tidak menjalankan usaha atau melakukan kegiatan atau pekerjaan lain untuk memperoleh penghasilan di Indonesia.</a:t>
            </a:r>
          </a:p>
          <a:p>
            <a:pPr marL="0" indent="0">
              <a:buNone/>
            </a:pPr>
            <a:endParaRPr lang="id-ID" dirty="0"/>
          </a:p>
        </p:txBody>
      </p:sp>
    </p:spTree>
    <p:extLst>
      <p:ext uri="{BB962C8B-B14F-4D97-AF65-F5344CB8AC3E}">
        <p14:creationId xmlns:p14="http://schemas.microsoft.com/office/powerpoint/2010/main" val="2185554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23D21-348C-427F-95D8-A9DE2B383EF0}"/>
              </a:ext>
            </a:extLst>
          </p:cNvPr>
          <p:cNvSpPr>
            <a:spLocks noGrp="1"/>
          </p:cNvSpPr>
          <p:nvPr>
            <p:ph type="title"/>
          </p:nvPr>
        </p:nvSpPr>
        <p:spPr/>
        <p:txBody>
          <a:bodyPr>
            <a:normAutofit fontScale="90000"/>
          </a:bodyPr>
          <a:lstStyle/>
          <a:p>
            <a:r>
              <a:rPr lang="en-US" b="1" dirty="0"/>
              <a:t>BAB 2 </a:t>
            </a:r>
            <a:r>
              <a:rPr lang="id-ID" b="1" dirty="0"/>
              <a:t>OBJEK PAJAK, OBJEK PAJAK BERSIFAT FINAL DAN BUKAN OBJEK PAJAK</a:t>
            </a:r>
          </a:p>
        </p:txBody>
      </p:sp>
      <p:sp>
        <p:nvSpPr>
          <p:cNvPr id="3" name="Content Placeholder 2">
            <a:extLst>
              <a:ext uri="{FF2B5EF4-FFF2-40B4-BE49-F238E27FC236}">
                <a16:creationId xmlns:a16="http://schemas.microsoft.com/office/drawing/2014/main" id="{549EEA54-C440-4378-B9AC-E219A3737712}"/>
              </a:ext>
            </a:extLst>
          </p:cNvPr>
          <p:cNvSpPr>
            <a:spLocks noGrp="1"/>
          </p:cNvSpPr>
          <p:nvPr>
            <p:ph idx="1"/>
          </p:nvPr>
        </p:nvSpPr>
        <p:spPr/>
        <p:txBody>
          <a:bodyPr/>
          <a:lstStyle/>
          <a:p>
            <a:pPr marL="0" indent="0">
              <a:buNone/>
            </a:pPr>
            <a:r>
              <a:rPr lang="id-ID" b="1" dirty="0"/>
              <a:t>Sub Pokok Bahasan :</a:t>
            </a:r>
            <a:endParaRPr lang="id-ID" dirty="0"/>
          </a:p>
          <a:p>
            <a:pPr lvl="0"/>
            <a:r>
              <a:rPr lang="id-ID" dirty="0"/>
              <a:t>Objek Pajak Penghasilan</a:t>
            </a:r>
          </a:p>
          <a:p>
            <a:pPr lvl="0"/>
            <a:r>
              <a:rPr lang="en-US" dirty="0" err="1"/>
              <a:t>Bukan</a:t>
            </a:r>
            <a:r>
              <a:rPr lang="en-US" dirty="0"/>
              <a:t> </a:t>
            </a:r>
            <a:r>
              <a:rPr lang="id-ID" dirty="0"/>
              <a:t>Objek Pajak Penghasilan</a:t>
            </a:r>
          </a:p>
          <a:p>
            <a:pPr lvl="0"/>
            <a:r>
              <a:rPr lang="id-ID" dirty="0"/>
              <a:t>Objek Pajak Penghasilan</a:t>
            </a:r>
            <a:r>
              <a:rPr lang="en-US" dirty="0"/>
              <a:t> yang </a:t>
            </a:r>
            <a:r>
              <a:rPr lang="en-US" dirty="0" err="1"/>
              <a:t>bersifat</a:t>
            </a:r>
            <a:r>
              <a:rPr lang="en-US" dirty="0"/>
              <a:t> final</a:t>
            </a:r>
            <a:endParaRPr lang="id-ID" dirty="0"/>
          </a:p>
          <a:p>
            <a:endParaRPr lang="id-ID" dirty="0"/>
          </a:p>
        </p:txBody>
      </p:sp>
    </p:spTree>
    <p:extLst>
      <p:ext uri="{BB962C8B-B14F-4D97-AF65-F5344CB8AC3E}">
        <p14:creationId xmlns:p14="http://schemas.microsoft.com/office/powerpoint/2010/main" val="3650036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69CF6-00EC-4CBC-BBA9-81A8368B3BEB}"/>
              </a:ext>
            </a:extLst>
          </p:cNvPr>
          <p:cNvSpPr>
            <a:spLocks noGrp="1"/>
          </p:cNvSpPr>
          <p:nvPr>
            <p:ph type="title"/>
          </p:nvPr>
        </p:nvSpPr>
        <p:spPr/>
        <p:txBody>
          <a:bodyPr/>
          <a:lstStyle/>
          <a:p>
            <a:r>
              <a:rPr lang="id-ID" b="1" dirty="0"/>
              <a:t>PENGERTIAN OBJEK PAJAK</a:t>
            </a:r>
            <a:endParaRPr lang="id-ID" dirty="0"/>
          </a:p>
        </p:txBody>
      </p:sp>
      <p:sp>
        <p:nvSpPr>
          <p:cNvPr id="3" name="Content Placeholder 2">
            <a:extLst>
              <a:ext uri="{FF2B5EF4-FFF2-40B4-BE49-F238E27FC236}">
                <a16:creationId xmlns:a16="http://schemas.microsoft.com/office/drawing/2014/main" id="{CEF68216-1DD0-4C65-B773-93D286D282AD}"/>
              </a:ext>
            </a:extLst>
          </p:cNvPr>
          <p:cNvSpPr>
            <a:spLocks noGrp="1"/>
          </p:cNvSpPr>
          <p:nvPr>
            <p:ph idx="1"/>
          </p:nvPr>
        </p:nvSpPr>
        <p:spPr/>
        <p:txBody>
          <a:bodyPr>
            <a:normAutofit lnSpcReduction="10000"/>
          </a:bodyPr>
          <a:lstStyle/>
          <a:p>
            <a:pPr>
              <a:buFont typeface="Wingdings" panose="05000000000000000000" pitchFamily="2" charset="2"/>
              <a:buChar char="Ø"/>
            </a:pPr>
            <a:r>
              <a:rPr lang="en-US" dirty="0" err="1"/>
              <a:t>Objek</a:t>
            </a:r>
            <a:r>
              <a:rPr lang="en-US" dirty="0"/>
              <a:t> </a:t>
            </a:r>
            <a:r>
              <a:rPr lang="en-US" dirty="0" err="1"/>
              <a:t>Pajak</a:t>
            </a:r>
            <a:r>
              <a:rPr lang="en-US" dirty="0"/>
              <a:t> </a:t>
            </a:r>
            <a:r>
              <a:rPr lang="en-US" dirty="0" err="1"/>
              <a:t>adalah</a:t>
            </a:r>
            <a:r>
              <a:rPr lang="en-US" dirty="0"/>
              <a:t> </a:t>
            </a:r>
            <a:r>
              <a:rPr lang="en-US" dirty="0" err="1"/>
              <a:t>penghasilan</a:t>
            </a:r>
            <a:endParaRPr lang="id-ID" dirty="0"/>
          </a:p>
          <a:p>
            <a:pPr marL="0" indent="0">
              <a:buNone/>
            </a:pPr>
            <a:r>
              <a:rPr lang="en-US" dirty="0"/>
              <a:t> </a:t>
            </a:r>
            <a:endParaRPr lang="id-ID" dirty="0"/>
          </a:p>
          <a:p>
            <a:pPr marL="0" indent="0">
              <a:buNone/>
            </a:pPr>
            <a:r>
              <a:rPr lang="en-US" dirty="0" err="1"/>
              <a:t>Penghasilan</a:t>
            </a:r>
            <a:r>
              <a:rPr lang="en-US" dirty="0"/>
              <a:t> </a:t>
            </a:r>
            <a:r>
              <a:rPr lang="en-US" dirty="0" err="1"/>
              <a:t>adalah</a:t>
            </a:r>
            <a:r>
              <a:rPr lang="en-US" dirty="0"/>
              <a:t> : </a:t>
            </a:r>
            <a:endParaRPr lang="id-ID" dirty="0"/>
          </a:p>
          <a:p>
            <a:pPr marL="514350" lvl="0" indent="-514350">
              <a:buFont typeface="+mj-lt"/>
              <a:buAutoNum type="arabicPeriod"/>
            </a:pPr>
            <a:r>
              <a:rPr lang="en-US" dirty="0" err="1"/>
              <a:t>setiap</a:t>
            </a:r>
            <a:r>
              <a:rPr lang="en-US" dirty="0"/>
              <a:t> </a:t>
            </a:r>
            <a:r>
              <a:rPr lang="en-US" dirty="0" err="1"/>
              <a:t>tambahan</a:t>
            </a:r>
            <a:r>
              <a:rPr lang="en-US" dirty="0"/>
              <a:t> </a:t>
            </a:r>
            <a:r>
              <a:rPr lang="en-US" dirty="0" err="1"/>
              <a:t>kemampuan</a:t>
            </a:r>
            <a:r>
              <a:rPr lang="en-US" dirty="0"/>
              <a:t> </a:t>
            </a:r>
            <a:r>
              <a:rPr lang="en-US" dirty="0" err="1"/>
              <a:t>ekonomis</a:t>
            </a:r>
            <a:r>
              <a:rPr lang="en-US" dirty="0"/>
              <a:t> </a:t>
            </a:r>
            <a:endParaRPr lang="id-ID" dirty="0"/>
          </a:p>
          <a:p>
            <a:pPr marL="514350" lvl="0" indent="-514350">
              <a:buFont typeface="+mj-lt"/>
              <a:buAutoNum type="arabicPeriod"/>
            </a:pPr>
            <a:r>
              <a:rPr lang="en-US" dirty="0"/>
              <a:t>yang </a:t>
            </a:r>
            <a:r>
              <a:rPr lang="en-US" dirty="0" err="1"/>
              <a:t>diterima</a:t>
            </a:r>
            <a:r>
              <a:rPr lang="en-US" dirty="0"/>
              <a:t> </a:t>
            </a:r>
            <a:r>
              <a:rPr lang="en-US" dirty="0" err="1"/>
              <a:t>atau</a:t>
            </a:r>
            <a:r>
              <a:rPr lang="en-US" dirty="0"/>
              <a:t> </a:t>
            </a:r>
            <a:r>
              <a:rPr lang="en-US" dirty="0" err="1"/>
              <a:t>diperoleh</a:t>
            </a:r>
            <a:r>
              <a:rPr lang="en-US" dirty="0"/>
              <a:t> </a:t>
            </a:r>
            <a:r>
              <a:rPr lang="en-US" dirty="0" err="1"/>
              <a:t>Wajib</a:t>
            </a:r>
            <a:r>
              <a:rPr lang="en-US" dirty="0"/>
              <a:t> </a:t>
            </a:r>
            <a:r>
              <a:rPr lang="en-US" dirty="0" err="1"/>
              <a:t>Pajak</a:t>
            </a:r>
            <a:endParaRPr lang="id-ID" dirty="0"/>
          </a:p>
          <a:p>
            <a:pPr marL="514350" lvl="0" indent="-514350">
              <a:buFont typeface="+mj-lt"/>
              <a:buAutoNum type="arabicPeriod"/>
            </a:pPr>
            <a:r>
              <a:rPr lang="en-US" dirty="0" err="1"/>
              <a:t>baik</a:t>
            </a:r>
            <a:r>
              <a:rPr lang="en-US" dirty="0"/>
              <a:t> yang </a:t>
            </a:r>
            <a:r>
              <a:rPr lang="en-US" dirty="0" err="1"/>
              <a:t>berasal</a:t>
            </a:r>
            <a:r>
              <a:rPr lang="en-US" dirty="0"/>
              <a:t> </a:t>
            </a:r>
            <a:r>
              <a:rPr lang="en-US" dirty="0" err="1"/>
              <a:t>dari</a:t>
            </a:r>
            <a:r>
              <a:rPr lang="en-US" dirty="0"/>
              <a:t> Indonesia </a:t>
            </a:r>
            <a:r>
              <a:rPr lang="en-US" dirty="0" err="1"/>
              <a:t>maupun</a:t>
            </a:r>
            <a:r>
              <a:rPr lang="en-US" dirty="0"/>
              <a:t> </a:t>
            </a:r>
            <a:r>
              <a:rPr lang="en-US" dirty="0" err="1"/>
              <a:t>dari</a:t>
            </a:r>
            <a:r>
              <a:rPr lang="en-US" dirty="0"/>
              <a:t> </a:t>
            </a:r>
            <a:r>
              <a:rPr lang="en-US" dirty="0" err="1"/>
              <a:t>luar</a:t>
            </a:r>
            <a:r>
              <a:rPr lang="en-US" dirty="0"/>
              <a:t> Indonesia</a:t>
            </a:r>
            <a:endParaRPr lang="id-ID" dirty="0"/>
          </a:p>
          <a:p>
            <a:pPr marL="514350" lvl="0" indent="-514350">
              <a:buFont typeface="+mj-lt"/>
              <a:buAutoNum type="arabicPeriod"/>
            </a:pPr>
            <a:r>
              <a:rPr lang="en-US" dirty="0"/>
              <a:t>yang </a:t>
            </a:r>
            <a:r>
              <a:rPr lang="en-US" dirty="0" err="1"/>
              <a:t>dapat</a:t>
            </a:r>
            <a:r>
              <a:rPr lang="en-US" dirty="0"/>
              <a:t> </a:t>
            </a:r>
            <a:r>
              <a:rPr lang="en-US" dirty="0" err="1"/>
              <a:t>dipakai</a:t>
            </a:r>
            <a:r>
              <a:rPr lang="en-US" dirty="0"/>
              <a:t> </a:t>
            </a:r>
            <a:r>
              <a:rPr lang="en-US" dirty="0" err="1"/>
              <a:t>untuk</a:t>
            </a:r>
            <a:r>
              <a:rPr lang="en-US" dirty="0"/>
              <a:t> </a:t>
            </a:r>
            <a:r>
              <a:rPr lang="en-US" dirty="0" err="1"/>
              <a:t>konsumsi</a:t>
            </a:r>
            <a:r>
              <a:rPr lang="en-US" dirty="0"/>
              <a:t> </a:t>
            </a:r>
            <a:r>
              <a:rPr lang="en-US" dirty="0" err="1"/>
              <a:t>atau</a:t>
            </a:r>
            <a:r>
              <a:rPr lang="en-US" dirty="0"/>
              <a:t> </a:t>
            </a:r>
            <a:r>
              <a:rPr lang="en-US" dirty="0" err="1"/>
              <a:t>untuk</a:t>
            </a:r>
            <a:r>
              <a:rPr lang="en-US" dirty="0"/>
              <a:t> </a:t>
            </a:r>
            <a:r>
              <a:rPr lang="en-US" dirty="0" err="1"/>
              <a:t>menambah</a:t>
            </a:r>
            <a:r>
              <a:rPr lang="en-US" dirty="0"/>
              <a:t> </a:t>
            </a:r>
            <a:r>
              <a:rPr lang="en-US" dirty="0" err="1"/>
              <a:t>kekayaan</a:t>
            </a:r>
            <a:r>
              <a:rPr lang="en-US" dirty="0"/>
              <a:t> </a:t>
            </a:r>
            <a:r>
              <a:rPr lang="en-US" dirty="0" err="1"/>
              <a:t>Wajib</a:t>
            </a:r>
            <a:r>
              <a:rPr lang="en-US" dirty="0"/>
              <a:t> </a:t>
            </a:r>
            <a:r>
              <a:rPr lang="en-US" dirty="0" err="1"/>
              <a:t>Pajak</a:t>
            </a:r>
            <a:r>
              <a:rPr lang="en-US" dirty="0"/>
              <a:t> yang </a:t>
            </a:r>
            <a:r>
              <a:rPr lang="en-US" dirty="0" err="1"/>
              <a:t>bersangkutan</a:t>
            </a:r>
            <a:r>
              <a:rPr lang="en-US" dirty="0"/>
              <a:t> </a:t>
            </a:r>
            <a:endParaRPr lang="id-ID" dirty="0"/>
          </a:p>
          <a:p>
            <a:pPr marL="514350" lvl="0" indent="-514350">
              <a:buFont typeface="+mj-lt"/>
              <a:buAutoNum type="arabicPeriod"/>
            </a:pPr>
            <a:r>
              <a:rPr lang="en-US" dirty="0" err="1"/>
              <a:t>dengan</a:t>
            </a:r>
            <a:r>
              <a:rPr lang="en-US" dirty="0"/>
              <a:t> </a:t>
            </a:r>
            <a:r>
              <a:rPr lang="en-US" dirty="0" err="1"/>
              <a:t>nama</a:t>
            </a:r>
            <a:r>
              <a:rPr lang="en-US" dirty="0"/>
              <a:t> </a:t>
            </a:r>
            <a:r>
              <a:rPr lang="en-US" dirty="0" err="1"/>
              <a:t>dan</a:t>
            </a:r>
            <a:r>
              <a:rPr lang="en-US" dirty="0"/>
              <a:t> </a:t>
            </a:r>
            <a:r>
              <a:rPr lang="en-US" dirty="0" err="1"/>
              <a:t>dalam</a:t>
            </a:r>
            <a:r>
              <a:rPr lang="en-US" dirty="0"/>
              <a:t> </a:t>
            </a:r>
            <a:r>
              <a:rPr lang="en-US" dirty="0" err="1"/>
              <a:t>bentuk</a:t>
            </a:r>
            <a:r>
              <a:rPr lang="en-US" dirty="0"/>
              <a:t> </a:t>
            </a:r>
            <a:r>
              <a:rPr lang="en-US" dirty="0" err="1"/>
              <a:t>apapun</a:t>
            </a:r>
            <a:endParaRPr lang="id-ID" dirty="0"/>
          </a:p>
          <a:p>
            <a:endParaRPr lang="id-ID" dirty="0"/>
          </a:p>
        </p:txBody>
      </p:sp>
    </p:spTree>
    <p:extLst>
      <p:ext uri="{BB962C8B-B14F-4D97-AF65-F5344CB8AC3E}">
        <p14:creationId xmlns:p14="http://schemas.microsoft.com/office/powerpoint/2010/main" val="42239304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0297F-5709-4493-890B-910739565969}"/>
              </a:ext>
            </a:extLst>
          </p:cNvPr>
          <p:cNvSpPr>
            <a:spLocks noGrp="1"/>
          </p:cNvSpPr>
          <p:nvPr>
            <p:ph type="title"/>
          </p:nvPr>
        </p:nvSpPr>
        <p:spPr/>
        <p:txBody>
          <a:bodyPr>
            <a:normAutofit/>
          </a:bodyPr>
          <a:lstStyle/>
          <a:p>
            <a:pPr algn="ctr"/>
            <a:r>
              <a:rPr lang="id-ID" b="1" dirty="0"/>
              <a:t>Bagan</a:t>
            </a:r>
            <a:br>
              <a:rPr lang="id-ID" dirty="0"/>
            </a:br>
            <a:r>
              <a:rPr lang="id-ID" b="1" dirty="0"/>
              <a:t>Kategori Pasal 4 UU PPh</a:t>
            </a:r>
            <a:endParaRPr lang="id-ID" dirty="0"/>
          </a:p>
        </p:txBody>
      </p:sp>
      <p:pic>
        <p:nvPicPr>
          <p:cNvPr id="4099" name="Diagram 1">
            <a:extLst>
              <a:ext uri="{FF2B5EF4-FFF2-40B4-BE49-F238E27FC236}">
                <a16:creationId xmlns:a16="http://schemas.microsoft.com/office/drawing/2014/main" id="{E6CFF0CC-2C9C-4172-950C-9C9A0C6FB895}"/>
              </a:ext>
            </a:extLst>
          </p:cNvPr>
          <p:cNvPicPr>
            <a:picLocks noChangeArrowheads="1"/>
          </p:cNvPicPr>
          <p:nvPr/>
        </p:nvPicPr>
        <p:blipFill>
          <a:blip r:embed="rId2">
            <a:extLst>
              <a:ext uri="{28A0092B-C50C-407E-A947-70E740481C1C}">
                <a14:useLocalDpi xmlns:a14="http://schemas.microsoft.com/office/drawing/2010/main" val="0"/>
              </a:ext>
            </a:extLst>
          </a:blip>
          <a:srcRect t="-22148" b="-22342"/>
          <a:stretch>
            <a:fillRect/>
          </a:stretch>
        </p:blipFill>
        <p:spPr bwMode="auto">
          <a:xfrm>
            <a:off x="3433762" y="1690688"/>
            <a:ext cx="5324475" cy="347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6031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DB4C3-809D-49DB-9CE2-228DD33CA4C8}"/>
              </a:ext>
            </a:extLst>
          </p:cNvPr>
          <p:cNvSpPr>
            <a:spLocks noGrp="1"/>
          </p:cNvSpPr>
          <p:nvPr>
            <p:ph type="title"/>
          </p:nvPr>
        </p:nvSpPr>
        <p:spPr/>
        <p:txBody>
          <a:bodyPr/>
          <a:lstStyle/>
          <a:p>
            <a:r>
              <a:rPr lang="id-ID" b="1" dirty="0"/>
              <a:t>KELOMPOK PENGHASILAN</a:t>
            </a:r>
            <a:endParaRPr lang="id-ID" dirty="0"/>
          </a:p>
        </p:txBody>
      </p:sp>
      <p:sp>
        <p:nvSpPr>
          <p:cNvPr id="3" name="Content Placeholder 2">
            <a:extLst>
              <a:ext uri="{FF2B5EF4-FFF2-40B4-BE49-F238E27FC236}">
                <a16:creationId xmlns:a16="http://schemas.microsoft.com/office/drawing/2014/main" id="{E969B7D8-444F-497E-8BDE-480A7F9751F7}"/>
              </a:ext>
            </a:extLst>
          </p:cNvPr>
          <p:cNvSpPr>
            <a:spLocks noGrp="1"/>
          </p:cNvSpPr>
          <p:nvPr>
            <p:ph idx="1"/>
          </p:nvPr>
        </p:nvSpPr>
        <p:spPr/>
        <p:txBody>
          <a:bodyPr>
            <a:normAutofit/>
          </a:bodyPr>
          <a:lstStyle/>
          <a:p>
            <a:pPr marL="0" indent="0" algn="just">
              <a:buNone/>
            </a:pPr>
            <a:r>
              <a:rPr lang="en-US" dirty="0" err="1"/>
              <a:t>Dilihat</a:t>
            </a:r>
            <a:r>
              <a:rPr lang="en-US" dirty="0"/>
              <a:t> </a:t>
            </a:r>
            <a:r>
              <a:rPr lang="en-US" dirty="0" err="1"/>
              <a:t>dari</a:t>
            </a:r>
            <a:r>
              <a:rPr lang="en-US" dirty="0"/>
              <a:t> </a:t>
            </a:r>
            <a:r>
              <a:rPr lang="en-US" dirty="0" err="1"/>
              <a:t>mengalirnya</a:t>
            </a:r>
            <a:r>
              <a:rPr lang="en-US" dirty="0"/>
              <a:t> </a:t>
            </a:r>
            <a:r>
              <a:rPr lang="en-US" dirty="0" err="1"/>
              <a:t>tambahan</a:t>
            </a:r>
            <a:r>
              <a:rPr lang="en-US" dirty="0"/>
              <a:t> </a:t>
            </a:r>
            <a:r>
              <a:rPr lang="en-US" dirty="0" err="1"/>
              <a:t>kemampuan</a:t>
            </a:r>
            <a:r>
              <a:rPr lang="en-US" dirty="0"/>
              <a:t> </a:t>
            </a:r>
            <a:r>
              <a:rPr lang="en-US" dirty="0" err="1"/>
              <a:t>ekonomis</a:t>
            </a:r>
            <a:r>
              <a:rPr lang="en-US" dirty="0"/>
              <a:t> </a:t>
            </a:r>
            <a:r>
              <a:rPr lang="en-US" dirty="0" err="1"/>
              <a:t>kepada</a:t>
            </a:r>
            <a:r>
              <a:rPr lang="en-US" dirty="0"/>
              <a:t> </a:t>
            </a:r>
            <a:r>
              <a:rPr lang="en-US" dirty="0" err="1"/>
              <a:t>Wajib</a:t>
            </a:r>
            <a:r>
              <a:rPr lang="en-US" dirty="0"/>
              <a:t> </a:t>
            </a:r>
            <a:r>
              <a:rPr lang="en-US" dirty="0" err="1"/>
              <a:t>Pajak</a:t>
            </a:r>
            <a:r>
              <a:rPr lang="en-US" dirty="0"/>
              <a:t>, </a:t>
            </a:r>
            <a:r>
              <a:rPr lang="en-US" dirty="0" err="1"/>
              <a:t>penghasilan</a:t>
            </a:r>
            <a:r>
              <a:rPr lang="en-US" dirty="0"/>
              <a:t> </a:t>
            </a:r>
            <a:r>
              <a:rPr lang="en-US" dirty="0" err="1"/>
              <a:t>dapat</a:t>
            </a:r>
            <a:r>
              <a:rPr lang="en-US" dirty="0"/>
              <a:t> </a:t>
            </a:r>
            <a:r>
              <a:rPr lang="en-US" dirty="0" err="1"/>
              <a:t>dikelompokkan</a:t>
            </a:r>
            <a:r>
              <a:rPr lang="en-US" dirty="0"/>
              <a:t> </a:t>
            </a:r>
            <a:r>
              <a:rPr lang="en-US" dirty="0" err="1"/>
              <a:t>menjadi</a:t>
            </a:r>
            <a:r>
              <a:rPr lang="en-US" dirty="0"/>
              <a:t>: </a:t>
            </a:r>
            <a:endParaRPr lang="id-ID" dirty="0"/>
          </a:p>
          <a:p>
            <a:pPr algn="just"/>
            <a:r>
              <a:rPr lang="id-ID" dirty="0"/>
              <a:t>penghasilan dari pekerjaan dalam hubungan kerja dan pekerjaan bebas seperti gaji, honorarium, penghasilan dari praktek dokter, notaris, aktuaris, akuntan, pengacara, dan sebagainya;</a:t>
            </a:r>
          </a:p>
          <a:p>
            <a:pPr algn="just"/>
            <a:r>
              <a:rPr lang="id-ID" dirty="0"/>
              <a:t>penghasilan dari usaha dan kegiatan;</a:t>
            </a:r>
          </a:p>
          <a:p>
            <a:pPr algn="just"/>
            <a:r>
              <a:rPr lang="id-ID" dirty="0"/>
              <a:t>penghasilan dari modal, yang berupa harta gerak ataupun harta tak gerak seperti bunga, dividen, royalti, sewa, keuntungan penjualan harta atau hak yang tidak dipergunakan untuk usaha, dan lain sebagainya;</a:t>
            </a:r>
          </a:p>
          <a:p>
            <a:pPr algn="just"/>
            <a:r>
              <a:rPr lang="id-ID" dirty="0"/>
              <a:t>penghasilan lain-lain, seperti pembebasan utang, hadiah, dan lain sebagainya.</a:t>
            </a:r>
          </a:p>
        </p:txBody>
      </p:sp>
    </p:spTree>
    <p:extLst>
      <p:ext uri="{BB962C8B-B14F-4D97-AF65-F5344CB8AC3E}">
        <p14:creationId xmlns:p14="http://schemas.microsoft.com/office/powerpoint/2010/main" val="2143753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5CFB5-C4E3-4E9E-BAA9-05BA5D0A7468}"/>
              </a:ext>
            </a:extLst>
          </p:cNvPr>
          <p:cNvSpPr>
            <a:spLocks noGrp="1"/>
          </p:cNvSpPr>
          <p:nvPr>
            <p:ph type="title"/>
          </p:nvPr>
        </p:nvSpPr>
        <p:spPr/>
        <p:txBody>
          <a:bodyPr>
            <a:normAutofit/>
          </a:bodyPr>
          <a:lstStyle/>
          <a:p>
            <a:r>
              <a:rPr lang="id-ID" b="1" dirty="0"/>
              <a:t>JENIS-JENIS OBJEK PAJAK PENGHASILAN BERSIFAT FINAL</a:t>
            </a:r>
            <a:endParaRPr lang="id-ID" dirty="0"/>
          </a:p>
        </p:txBody>
      </p:sp>
      <p:sp>
        <p:nvSpPr>
          <p:cNvPr id="3" name="Content Placeholder 2">
            <a:extLst>
              <a:ext uri="{FF2B5EF4-FFF2-40B4-BE49-F238E27FC236}">
                <a16:creationId xmlns:a16="http://schemas.microsoft.com/office/drawing/2014/main" id="{0EC1CA61-D6D6-4545-8737-225E30F89BB9}"/>
              </a:ext>
            </a:extLst>
          </p:cNvPr>
          <p:cNvSpPr>
            <a:spLocks noGrp="1"/>
          </p:cNvSpPr>
          <p:nvPr>
            <p:ph idx="1"/>
          </p:nvPr>
        </p:nvSpPr>
        <p:spPr/>
        <p:txBody>
          <a:bodyPr/>
          <a:lstStyle/>
          <a:p>
            <a:pPr marL="514350" indent="-514350">
              <a:buFont typeface="+mj-lt"/>
              <a:buAutoNum type="arabicPeriod"/>
            </a:pPr>
            <a:r>
              <a:rPr lang="id-ID" dirty="0"/>
              <a:t>bunga deposito dan tabungan-tabungan lainnya;</a:t>
            </a:r>
          </a:p>
          <a:p>
            <a:pPr marL="514350" indent="-514350">
              <a:buFont typeface="+mj-lt"/>
              <a:buAutoNum type="arabicPeriod"/>
            </a:pPr>
            <a:r>
              <a:rPr lang="id-ID" dirty="0"/>
              <a:t>penghasilan berupa hadiah undian;</a:t>
            </a:r>
          </a:p>
          <a:p>
            <a:pPr marL="514350" indent="-514350">
              <a:buFont typeface="+mj-lt"/>
              <a:buAutoNum type="arabicPeriod"/>
            </a:pPr>
            <a:r>
              <a:rPr lang="id-ID" dirty="0"/>
              <a:t>penghasilan dari transaksi saham dan sekuritas lainnya di bursa efek;</a:t>
            </a:r>
          </a:p>
          <a:p>
            <a:pPr marL="514350" indent="-514350">
              <a:buFont typeface="+mj-lt"/>
              <a:buAutoNum type="arabicPeriod"/>
            </a:pPr>
            <a:r>
              <a:rPr lang="id-ID" dirty="0"/>
              <a:t>penghasilan dari transaksi pengalihan harta berupa tanah dan atau bangunan, serta</a:t>
            </a:r>
          </a:p>
          <a:p>
            <a:pPr marL="514350" indent="-514350">
              <a:buFont typeface="+mj-lt"/>
              <a:buAutoNum type="arabicPeriod"/>
            </a:pPr>
            <a:r>
              <a:rPr lang="id-ID" dirty="0"/>
              <a:t>penghasilan tertentu lainnya, pengenaan pajaknya diatur dengan Peraturan Pemerintah.</a:t>
            </a:r>
          </a:p>
        </p:txBody>
      </p:sp>
    </p:spTree>
    <p:extLst>
      <p:ext uri="{BB962C8B-B14F-4D97-AF65-F5344CB8AC3E}">
        <p14:creationId xmlns:p14="http://schemas.microsoft.com/office/powerpoint/2010/main" val="4076878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6D8610-F133-4B78-93AC-A2112F61536A}"/>
              </a:ext>
            </a:extLst>
          </p:cNvPr>
          <p:cNvSpPr>
            <a:spLocks noGrp="1"/>
          </p:cNvSpPr>
          <p:nvPr>
            <p:ph idx="1"/>
          </p:nvPr>
        </p:nvSpPr>
        <p:spPr>
          <a:xfrm>
            <a:off x="1089992" y="1428060"/>
            <a:ext cx="10515600" cy="4351338"/>
          </a:xfrm>
        </p:spPr>
        <p:txBody>
          <a:bodyPr/>
          <a:lstStyle/>
          <a:p>
            <a:pPr marL="0" indent="0">
              <a:buNone/>
            </a:pPr>
            <a:r>
              <a:rPr lang="en-US" b="1" dirty="0" err="1"/>
              <a:t>Karakteristik</a:t>
            </a:r>
            <a:r>
              <a:rPr lang="en-US" b="1" dirty="0"/>
              <a:t> </a:t>
            </a:r>
            <a:r>
              <a:rPr lang="en-US" b="1" dirty="0" err="1"/>
              <a:t>PPh</a:t>
            </a:r>
            <a:r>
              <a:rPr lang="en-US" b="1" dirty="0"/>
              <a:t> </a:t>
            </a:r>
            <a:r>
              <a:rPr lang="en-US" b="1" dirty="0" err="1"/>
              <a:t>Bersifat</a:t>
            </a:r>
            <a:r>
              <a:rPr lang="en-US" b="1" dirty="0"/>
              <a:t> Final</a:t>
            </a:r>
            <a:r>
              <a:rPr lang="en-US" dirty="0"/>
              <a:t>  :</a:t>
            </a:r>
            <a:endParaRPr lang="id-ID" dirty="0"/>
          </a:p>
          <a:p>
            <a:pPr marL="457200" lvl="0" indent="-457200">
              <a:buFont typeface="+mj-lt"/>
              <a:buAutoNum type="arabicPeriod"/>
            </a:pPr>
            <a:r>
              <a:rPr lang="en-US" dirty="0" err="1"/>
              <a:t>Tidak</a:t>
            </a:r>
            <a:r>
              <a:rPr lang="en-US" dirty="0"/>
              <a:t> </a:t>
            </a:r>
            <a:r>
              <a:rPr lang="en-US" dirty="0" err="1"/>
              <a:t>perlu</a:t>
            </a:r>
            <a:r>
              <a:rPr lang="en-US" dirty="0"/>
              <a:t>  </a:t>
            </a:r>
            <a:r>
              <a:rPr lang="en-US" dirty="0" err="1"/>
              <a:t>digabungkan</a:t>
            </a:r>
            <a:r>
              <a:rPr lang="en-US" dirty="0"/>
              <a:t> </a:t>
            </a:r>
            <a:r>
              <a:rPr lang="en-US" dirty="0" err="1"/>
              <a:t>dengan</a:t>
            </a:r>
            <a:r>
              <a:rPr lang="en-US" dirty="0"/>
              <a:t> </a:t>
            </a:r>
            <a:r>
              <a:rPr lang="en-US" dirty="0" err="1"/>
              <a:t>penghasilan</a:t>
            </a:r>
            <a:r>
              <a:rPr lang="en-US" dirty="0"/>
              <a:t> lain (yang non final) </a:t>
            </a:r>
            <a:r>
              <a:rPr lang="en-US" dirty="0" err="1"/>
              <a:t>dalam</a:t>
            </a:r>
            <a:r>
              <a:rPr lang="en-US" dirty="0"/>
              <a:t> </a:t>
            </a:r>
            <a:r>
              <a:rPr lang="en-US" dirty="0" err="1"/>
              <a:t>penghitungan</a:t>
            </a:r>
            <a:r>
              <a:rPr lang="en-US" dirty="0"/>
              <a:t> </a:t>
            </a:r>
            <a:r>
              <a:rPr lang="en-US" dirty="0" err="1"/>
              <a:t>PPh</a:t>
            </a:r>
            <a:r>
              <a:rPr lang="en-US" dirty="0"/>
              <a:t> </a:t>
            </a:r>
            <a:r>
              <a:rPr lang="en-US" dirty="0" err="1"/>
              <a:t>pada</a:t>
            </a:r>
            <a:r>
              <a:rPr lang="en-US" dirty="0"/>
              <a:t> SPT </a:t>
            </a:r>
            <a:r>
              <a:rPr lang="en-US" dirty="0" err="1"/>
              <a:t>Tahunan</a:t>
            </a:r>
            <a:r>
              <a:rPr lang="en-US" dirty="0"/>
              <a:t>. </a:t>
            </a:r>
            <a:endParaRPr lang="id-ID" dirty="0"/>
          </a:p>
          <a:p>
            <a:pPr marL="457200" lvl="0" indent="-457200">
              <a:buFont typeface="+mj-lt"/>
              <a:buAutoNum type="arabicPeriod"/>
            </a:pPr>
            <a:r>
              <a:rPr lang="en-US" dirty="0" err="1"/>
              <a:t>Biaya-biaya</a:t>
            </a:r>
            <a:r>
              <a:rPr lang="en-US" dirty="0"/>
              <a:t> yang </a:t>
            </a:r>
            <a:r>
              <a:rPr lang="en-US" dirty="0" err="1"/>
              <a:t>digunakan</a:t>
            </a:r>
            <a:r>
              <a:rPr lang="en-US" dirty="0"/>
              <a:t> </a:t>
            </a:r>
            <a:r>
              <a:rPr lang="en-US" dirty="0" err="1"/>
              <a:t>untuk</a:t>
            </a:r>
            <a:r>
              <a:rPr lang="en-US" dirty="0"/>
              <a:t> </a:t>
            </a:r>
            <a:r>
              <a:rPr lang="en-US" dirty="0" err="1"/>
              <a:t>menghasilkan</a:t>
            </a:r>
            <a:r>
              <a:rPr lang="en-US" dirty="0"/>
              <a:t>, </a:t>
            </a:r>
            <a:r>
              <a:rPr lang="en-US" dirty="0" err="1"/>
              <a:t>menagih</a:t>
            </a:r>
            <a:r>
              <a:rPr lang="en-US" dirty="0"/>
              <a:t>, </a:t>
            </a:r>
            <a:r>
              <a:rPr lang="en-US" dirty="0" err="1"/>
              <a:t>dan</a:t>
            </a:r>
            <a:r>
              <a:rPr lang="en-US" dirty="0"/>
              <a:t> </a:t>
            </a:r>
            <a:r>
              <a:rPr lang="en-US" dirty="0" err="1"/>
              <a:t>memelihara</a:t>
            </a:r>
            <a:r>
              <a:rPr lang="en-US" dirty="0"/>
              <a:t> </a:t>
            </a:r>
            <a:r>
              <a:rPr lang="en-US" dirty="0" err="1"/>
              <a:t>penghasilan</a:t>
            </a:r>
            <a:r>
              <a:rPr lang="en-US" dirty="0"/>
              <a:t> yang </a:t>
            </a:r>
            <a:r>
              <a:rPr lang="en-US" dirty="0" err="1"/>
              <a:t>pengenaan</a:t>
            </a:r>
            <a:r>
              <a:rPr lang="en-US" dirty="0"/>
              <a:t> </a:t>
            </a:r>
            <a:r>
              <a:rPr lang="en-US" dirty="0" err="1"/>
              <a:t>PPh-nya</a:t>
            </a:r>
            <a:r>
              <a:rPr lang="en-US" dirty="0"/>
              <a:t> </a:t>
            </a:r>
            <a:r>
              <a:rPr lang="en-US" dirty="0" err="1"/>
              <a:t>bersifat</a:t>
            </a:r>
            <a:r>
              <a:rPr lang="en-US" dirty="0"/>
              <a:t> final </a:t>
            </a:r>
            <a:r>
              <a:rPr lang="en-US" dirty="0" err="1"/>
              <a:t>tidak</a:t>
            </a:r>
            <a:r>
              <a:rPr lang="en-US" dirty="0"/>
              <a:t> </a:t>
            </a:r>
            <a:r>
              <a:rPr lang="en-US" dirty="0" err="1"/>
              <a:t>dapat</a:t>
            </a:r>
            <a:r>
              <a:rPr lang="en-US" dirty="0"/>
              <a:t> </a:t>
            </a:r>
            <a:r>
              <a:rPr lang="en-US" dirty="0" err="1"/>
              <a:t>dikurangkan</a:t>
            </a:r>
            <a:r>
              <a:rPr lang="en-US" dirty="0"/>
              <a:t>. </a:t>
            </a:r>
            <a:endParaRPr lang="id-ID" dirty="0"/>
          </a:p>
          <a:p>
            <a:pPr marL="457200" lvl="0" indent="-457200">
              <a:buFont typeface="+mj-lt"/>
              <a:buAutoNum type="arabicPeriod"/>
            </a:pPr>
            <a:r>
              <a:rPr lang="en-US" dirty="0" err="1"/>
              <a:t>PPh</a:t>
            </a:r>
            <a:r>
              <a:rPr lang="en-US" dirty="0"/>
              <a:t> Final yang </a:t>
            </a:r>
            <a:r>
              <a:rPr lang="en-US" dirty="0" err="1"/>
              <a:t>telah</a:t>
            </a:r>
            <a:r>
              <a:rPr lang="en-US" dirty="0"/>
              <a:t> </a:t>
            </a:r>
            <a:r>
              <a:rPr lang="en-US" dirty="0" err="1"/>
              <a:t>dibayar</a:t>
            </a:r>
            <a:r>
              <a:rPr lang="en-US" dirty="0"/>
              <a:t> </a:t>
            </a:r>
            <a:r>
              <a:rPr lang="en-US" dirty="0" err="1"/>
              <a:t>sendiri</a:t>
            </a:r>
            <a:r>
              <a:rPr lang="en-US" dirty="0"/>
              <a:t> </a:t>
            </a:r>
            <a:r>
              <a:rPr lang="en-US" dirty="0" err="1"/>
              <a:t>atau</a:t>
            </a:r>
            <a:r>
              <a:rPr lang="en-US" dirty="0"/>
              <a:t> </a:t>
            </a:r>
            <a:r>
              <a:rPr lang="en-US" dirty="0" err="1"/>
              <a:t>dipotong</a:t>
            </a:r>
            <a:r>
              <a:rPr lang="en-US" dirty="0"/>
              <a:t> </a:t>
            </a:r>
            <a:r>
              <a:rPr lang="en-US" dirty="0" err="1"/>
              <a:t>pihak</a:t>
            </a:r>
            <a:r>
              <a:rPr lang="en-US" dirty="0"/>
              <a:t> lain </a:t>
            </a:r>
            <a:r>
              <a:rPr lang="en-US" dirty="0" err="1"/>
              <a:t>sehubungan</a:t>
            </a:r>
            <a:r>
              <a:rPr lang="en-US" dirty="0"/>
              <a:t> </a:t>
            </a:r>
            <a:r>
              <a:rPr lang="en-US" dirty="0" err="1"/>
              <a:t>dengan</a:t>
            </a:r>
            <a:r>
              <a:rPr lang="en-US" dirty="0"/>
              <a:t> </a:t>
            </a:r>
            <a:r>
              <a:rPr lang="en-US" dirty="0" err="1"/>
              <a:t>penghasilan</a:t>
            </a:r>
            <a:r>
              <a:rPr lang="en-US" dirty="0"/>
              <a:t> </a:t>
            </a:r>
            <a:r>
              <a:rPr lang="en-US" dirty="0" err="1"/>
              <a:t>tersebut</a:t>
            </a:r>
            <a:r>
              <a:rPr lang="en-US" dirty="0"/>
              <a:t> </a:t>
            </a:r>
            <a:r>
              <a:rPr lang="en-US" dirty="0" err="1"/>
              <a:t>tidak</a:t>
            </a:r>
            <a:r>
              <a:rPr lang="en-US" dirty="0"/>
              <a:t> </a:t>
            </a:r>
            <a:r>
              <a:rPr lang="en-US" dirty="0" err="1"/>
              <a:t>dapat</a:t>
            </a:r>
            <a:r>
              <a:rPr lang="en-US" dirty="0"/>
              <a:t> </a:t>
            </a:r>
            <a:r>
              <a:rPr lang="en-US" dirty="0" err="1"/>
              <a:t>dikreditkan</a:t>
            </a:r>
            <a:r>
              <a:rPr lang="en-US" dirty="0"/>
              <a:t> </a:t>
            </a:r>
            <a:endParaRPr lang="id-ID" dirty="0"/>
          </a:p>
          <a:p>
            <a:pPr marL="0" indent="0">
              <a:buNone/>
            </a:pPr>
            <a:endParaRPr lang="id-ID" dirty="0"/>
          </a:p>
        </p:txBody>
      </p:sp>
    </p:spTree>
    <p:extLst>
      <p:ext uri="{BB962C8B-B14F-4D97-AF65-F5344CB8AC3E}">
        <p14:creationId xmlns:p14="http://schemas.microsoft.com/office/powerpoint/2010/main" val="5567957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E32BA-4FF3-45DD-81CC-8AB6E420B08B}"/>
              </a:ext>
            </a:extLst>
          </p:cNvPr>
          <p:cNvSpPr>
            <a:spLocks noGrp="1"/>
          </p:cNvSpPr>
          <p:nvPr>
            <p:ph type="title"/>
          </p:nvPr>
        </p:nvSpPr>
        <p:spPr/>
        <p:txBody>
          <a:bodyPr>
            <a:normAutofit/>
          </a:bodyPr>
          <a:lstStyle/>
          <a:p>
            <a:r>
              <a:rPr lang="id-ID" b="1" dirty="0"/>
              <a:t>JENIS-JENIS BUKAN OBJEK PAJAK PENGHASILAN</a:t>
            </a:r>
            <a:endParaRPr lang="id-ID" dirty="0"/>
          </a:p>
        </p:txBody>
      </p:sp>
      <p:sp>
        <p:nvSpPr>
          <p:cNvPr id="3" name="Content Placeholder 2">
            <a:extLst>
              <a:ext uri="{FF2B5EF4-FFF2-40B4-BE49-F238E27FC236}">
                <a16:creationId xmlns:a16="http://schemas.microsoft.com/office/drawing/2014/main" id="{EA5CA41C-EC66-4DC9-AD56-3A9A36956E6F}"/>
              </a:ext>
            </a:extLst>
          </p:cNvPr>
          <p:cNvSpPr>
            <a:spLocks noGrp="1"/>
          </p:cNvSpPr>
          <p:nvPr>
            <p:ph idx="1"/>
          </p:nvPr>
        </p:nvSpPr>
        <p:spPr/>
        <p:txBody>
          <a:bodyPr>
            <a:normAutofit fontScale="77500" lnSpcReduction="20000"/>
          </a:bodyPr>
          <a:lstStyle/>
          <a:p>
            <a:pPr marL="514350" indent="-514350">
              <a:buFont typeface="+mj-lt"/>
              <a:buAutoNum type="arabicPeriod"/>
            </a:pPr>
            <a:r>
              <a:rPr lang="id-ID" dirty="0"/>
              <a:t>Bantuan atau sumbangan termasuk zakat yang diterima oleh badan amil zakat atau lembaga amil zakat yang dibentuk atau disahkan oleh Pemerintah dan para penerima zakat yang berhak atau sumbangan keagamaan yang sifatnya wajib bagi pemeluk agama yang diakui di Indonesia;</a:t>
            </a:r>
          </a:p>
          <a:p>
            <a:pPr marL="514350" indent="-514350">
              <a:buFont typeface="+mj-lt"/>
              <a:buAutoNum type="arabicPeriod"/>
            </a:pPr>
            <a:r>
              <a:rPr lang="id-ID" dirty="0"/>
              <a:t>Harta hibahan yang diterima oleh keluarga sedarah dalam garis keturunan lurus satu derajat, dan oleh badan keagamaan atau badan pendidikan atau badan sosial atau pengusaha kecil termasuk koperasi atau orang pribadi yang menjalankan usaha mikro dan kecil yang ketentuannya diatur dengan atau berdasarkan Peraturan Menteri Keuangan, sepanjang tidak ada hubungan dengan usaha, pekerjaan, kepemilikan, atau penguasaan antara pihak-pihak yang bersangkutan;</a:t>
            </a:r>
          </a:p>
          <a:p>
            <a:pPr marL="514350" indent="-514350">
              <a:buFont typeface="+mj-lt"/>
              <a:buAutoNum type="arabicPeriod"/>
            </a:pPr>
            <a:r>
              <a:rPr lang="id-ID" dirty="0"/>
              <a:t>Warisan;</a:t>
            </a:r>
          </a:p>
          <a:p>
            <a:pPr marL="514350" indent="-514350">
              <a:buFont typeface="+mj-lt"/>
              <a:buAutoNum type="arabicPeriod"/>
            </a:pPr>
            <a:r>
              <a:rPr lang="id-ID" dirty="0"/>
              <a:t>Harta termasuk setoran tunai yang diterima oleh badan sebagai pengganti saham atau sebagai pengganti penyertaan modal;</a:t>
            </a:r>
          </a:p>
          <a:p>
            <a:pPr marL="514350" indent="-514350">
              <a:buFont typeface="+mj-lt"/>
              <a:buAutoNum type="arabicPeriod"/>
            </a:pPr>
            <a:r>
              <a:rPr lang="id-ID" dirty="0"/>
              <a:t>Penggantian atau imbalan sehubungan dengan pekerjaan atau jasa yang diterima atau diperoleh dalam bentuk natura dan atau kenikmatan dari Wajib Pajak atau Pemerintah, kecuali yang diberikan oleh bukan Wajib Pajak, wajib Pajak yang dikenakan pajak secara final atau Wajib Pajak yang menggunakan norma penghitungan khusus (deemed profit) sebagaimana dimaksud dalam Pasal 15 UU PPh;</a:t>
            </a:r>
          </a:p>
        </p:txBody>
      </p:sp>
    </p:spTree>
    <p:extLst>
      <p:ext uri="{BB962C8B-B14F-4D97-AF65-F5344CB8AC3E}">
        <p14:creationId xmlns:p14="http://schemas.microsoft.com/office/powerpoint/2010/main" val="40827920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4A68E-38A9-4826-AAAC-9745AE8E49E0}"/>
              </a:ext>
            </a:extLst>
          </p:cNvPr>
          <p:cNvSpPr>
            <a:spLocks noGrp="1"/>
          </p:cNvSpPr>
          <p:nvPr>
            <p:ph type="title"/>
          </p:nvPr>
        </p:nvSpPr>
        <p:spPr/>
        <p:txBody>
          <a:bodyPr/>
          <a:lstStyle/>
          <a:p>
            <a:r>
              <a:rPr lang="id-ID" b="1" dirty="0"/>
              <a:t>JENIS-JENIS BUKAN OBJEK PAJAK PENGHASILAN</a:t>
            </a:r>
            <a:endParaRPr lang="id-ID" dirty="0"/>
          </a:p>
        </p:txBody>
      </p:sp>
      <p:sp>
        <p:nvSpPr>
          <p:cNvPr id="3" name="Content Placeholder 2">
            <a:extLst>
              <a:ext uri="{FF2B5EF4-FFF2-40B4-BE49-F238E27FC236}">
                <a16:creationId xmlns:a16="http://schemas.microsoft.com/office/drawing/2014/main" id="{4837B668-5E4E-4DC0-8494-08CC314E1694}"/>
              </a:ext>
            </a:extLst>
          </p:cNvPr>
          <p:cNvSpPr>
            <a:spLocks noGrp="1"/>
          </p:cNvSpPr>
          <p:nvPr>
            <p:ph idx="1"/>
          </p:nvPr>
        </p:nvSpPr>
        <p:spPr/>
        <p:txBody>
          <a:bodyPr>
            <a:normAutofit fontScale="70000" lnSpcReduction="20000"/>
          </a:bodyPr>
          <a:lstStyle/>
          <a:p>
            <a:pPr marL="514350" indent="-514350">
              <a:buFont typeface="+mj-lt"/>
              <a:buAutoNum type="arabicPeriod" startAt="6"/>
            </a:pPr>
            <a:r>
              <a:rPr lang="id-ID" dirty="0"/>
              <a:t>Pembayaran dari perusahaan asuransi kepada orang pribadi sehubungan dengan asuransi kesehatan, asuransi kecelakaan, asuransi jiwa, asuransi dwiguna dan asuransi beasiswa;</a:t>
            </a:r>
          </a:p>
          <a:p>
            <a:pPr marL="514350" indent="-514350">
              <a:buFont typeface="+mj-lt"/>
              <a:buAutoNum type="arabicPeriod" startAt="6"/>
            </a:pPr>
            <a:r>
              <a:rPr lang="id-ID" dirty="0"/>
              <a:t>Dividen atau bagian laba yang diterima atau diperoleh perseroan terbatas sebagai WP Dalam Negeri, koperasi, BUMN atau BUMD dari penyertaan modal pada badan usaha yang didirikan dan bertempat kedudukan di Indonesia dengan syarat :</a:t>
            </a:r>
          </a:p>
          <a:p>
            <a:pPr marL="914400" lvl="1" indent="-457200">
              <a:buFont typeface="+mj-lt"/>
              <a:buAutoNum type="alphaLcPeriod"/>
            </a:pPr>
            <a:r>
              <a:rPr lang="id-ID" dirty="0"/>
              <a:t>dividen berasal dari cadangan laba yang ditahan; dan</a:t>
            </a:r>
          </a:p>
          <a:p>
            <a:pPr marL="914400" lvl="1" indent="-457200">
              <a:buFont typeface="+mj-lt"/>
              <a:buAutoNum type="alphaLcPeriod"/>
            </a:pPr>
            <a:r>
              <a:rPr lang="id-ID" dirty="0"/>
              <a:t>bagi perseroan terbatas, BUMN dan BUMD yang menerima dividen, kepemilikan saham pada badan yang memberikan dividen paling rendah 25% (dua puluh lima persen) dari jumlah modal yang disetor;</a:t>
            </a:r>
          </a:p>
          <a:p>
            <a:pPr marL="514350" indent="-514350">
              <a:buFont typeface="+mj-lt"/>
              <a:buAutoNum type="arabicPeriod" startAt="6"/>
            </a:pPr>
            <a:r>
              <a:rPr lang="id-ID" dirty="0"/>
              <a:t>Iuran yang diterima atau diperoleh dana pensiun yang pendiriannya telah disahkan oleh Menteri Keuangan , baik yang dibayar oleh pemberi kerja maupun pegawai;</a:t>
            </a:r>
          </a:p>
          <a:p>
            <a:pPr marL="514350" indent="-514350">
              <a:buFont typeface="+mj-lt"/>
              <a:buAutoNum type="arabicPeriod" startAt="6"/>
            </a:pPr>
            <a:r>
              <a:rPr lang="id-ID" dirty="0"/>
              <a:t>Penghasilan dari modal yang ditanamkan oleh dana pensiun dalam bidang-bidang tertentu yang ditetapkan dengan Keputusan Menteri Keuangan;</a:t>
            </a:r>
          </a:p>
          <a:p>
            <a:pPr marL="514350" indent="-514350">
              <a:buFont typeface="+mj-lt"/>
              <a:buAutoNum type="arabicPeriod" startAt="6"/>
            </a:pPr>
            <a:r>
              <a:rPr lang="id-ID" dirty="0"/>
              <a:t>Bagian laba yang diterima atau diperoleh anggota dari perseroan komanditer yang modalnya tidak terbagi atas saham-saham, persekutuan, perkumpulan, firma dan kongsi, termasuk pemegang unit penyertaan kontrak investasi kolektif;</a:t>
            </a:r>
          </a:p>
          <a:p>
            <a:pPr marL="514350" indent="-514350">
              <a:buFont typeface="+mj-lt"/>
              <a:buAutoNum type="arabicPeriod" startAt="6"/>
            </a:pPr>
            <a:endParaRPr lang="id-ID" dirty="0"/>
          </a:p>
        </p:txBody>
      </p:sp>
    </p:spTree>
    <p:extLst>
      <p:ext uri="{BB962C8B-B14F-4D97-AF65-F5344CB8AC3E}">
        <p14:creationId xmlns:p14="http://schemas.microsoft.com/office/powerpoint/2010/main" val="16596739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751D9-0760-4E40-9EE3-438E909C15CD}"/>
              </a:ext>
            </a:extLst>
          </p:cNvPr>
          <p:cNvSpPr>
            <a:spLocks noGrp="1"/>
          </p:cNvSpPr>
          <p:nvPr>
            <p:ph type="title"/>
          </p:nvPr>
        </p:nvSpPr>
        <p:spPr/>
        <p:txBody>
          <a:bodyPr/>
          <a:lstStyle/>
          <a:p>
            <a:r>
              <a:rPr lang="id-ID" b="1" dirty="0"/>
              <a:t>JENIS-JENIS BUKAN OBJEK PAJAK PENGHASILAN</a:t>
            </a:r>
            <a:endParaRPr lang="id-ID" dirty="0"/>
          </a:p>
        </p:txBody>
      </p:sp>
      <p:sp>
        <p:nvSpPr>
          <p:cNvPr id="3" name="Content Placeholder 2">
            <a:extLst>
              <a:ext uri="{FF2B5EF4-FFF2-40B4-BE49-F238E27FC236}">
                <a16:creationId xmlns:a16="http://schemas.microsoft.com/office/drawing/2014/main" id="{8AFDF7AB-F818-40DA-9D50-596AB449A28C}"/>
              </a:ext>
            </a:extLst>
          </p:cNvPr>
          <p:cNvSpPr>
            <a:spLocks noGrp="1"/>
          </p:cNvSpPr>
          <p:nvPr>
            <p:ph idx="1"/>
          </p:nvPr>
        </p:nvSpPr>
        <p:spPr/>
        <p:txBody>
          <a:bodyPr>
            <a:normAutofit fontScale="55000" lnSpcReduction="20000"/>
          </a:bodyPr>
          <a:lstStyle/>
          <a:p>
            <a:pPr marL="514350" indent="-514350">
              <a:buFont typeface="+mj-lt"/>
              <a:buAutoNum type="arabicPeriod" startAt="11"/>
            </a:pPr>
            <a:r>
              <a:rPr lang="id-ID" dirty="0"/>
              <a:t>Penghasilan yang diterima atau diperoleh perusahaan modal ventura berupa bagian laba dari badan pasangan usaha yang didirikan dan menjalankan usaha atau kegiatan di Indonesia dengan syarat badan pasangan usaha tersebut:</a:t>
            </a:r>
          </a:p>
          <a:p>
            <a:pPr marL="914400" lvl="1" indent="-457200">
              <a:buFont typeface="+mj-lt"/>
              <a:buAutoNum type="alphaLcPeriod"/>
            </a:pPr>
            <a:r>
              <a:rPr lang="id-ID" dirty="0"/>
              <a:t>merupakan perusahaan mikro, kecil, menengah atau yang menjalankan kegiatan dalam sektor-sektor usaha yang ditetapkan dengan Keputusan Menteri Keuangan; dan</a:t>
            </a:r>
          </a:p>
          <a:p>
            <a:pPr marL="914400" lvl="1" indent="-457200">
              <a:buFont typeface="+mj-lt"/>
              <a:buAutoNum type="alphaLcPeriod"/>
            </a:pPr>
            <a:r>
              <a:rPr lang="id-ID" dirty="0"/>
              <a:t>sahamnya tidak diperdagangkan di bursa efek di Indonesia.</a:t>
            </a:r>
          </a:p>
          <a:p>
            <a:pPr marL="514350" indent="-514350">
              <a:buFont typeface="+mj-lt"/>
              <a:buAutoNum type="arabicPeriod" startAt="11"/>
            </a:pPr>
            <a:r>
              <a:rPr lang="id-ID" dirty="0"/>
              <a:t>Beasiswa yang memenuhi persyaratan tertentu yang ketentuannya diatur lebih lanjut dengan atau berdasarkan Peraturan Menteri Keuangan, yaitu:</a:t>
            </a:r>
          </a:p>
          <a:p>
            <a:pPr marL="914400" lvl="1" indent="-457200">
              <a:buFont typeface="+mj-lt"/>
              <a:buAutoNum type="alphaLcPeriod"/>
            </a:pPr>
            <a:r>
              <a:rPr lang="id-ID" dirty="0"/>
              <a:t>Diterima atau diperoleh Warga Negara Indonesia dari Wajib Pajak pemberi beasiswa dalam rangka mengikuti pendidikan formal/nonformal yang terstruktur baik di dalam negeri maupun luar negeri;</a:t>
            </a:r>
          </a:p>
          <a:p>
            <a:pPr marL="914400" lvl="1" indent="-457200">
              <a:buFont typeface="+mj-lt"/>
              <a:buAutoNum type="alphaLcPeriod"/>
            </a:pPr>
            <a:r>
              <a:rPr lang="id-ID" dirty="0"/>
              <a:t>Tidak mempunyai hubungan istimewa dengan pemilik, komisaris, direksi atau pengurus dari wajib pajak pemberi beasiswa;</a:t>
            </a:r>
          </a:p>
          <a:p>
            <a:pPr marL="914400" lvl="1" indent="-457200">
              <a:buFont typeface="+mj-lt"/>
              <a:buAutoNum type="alphaLcPeriod"/>
            </a:pPr>
            <a:r>
              <a:rPr lang="id-ID" dirty="0"/>
              <a:t>Komponen beasiswa terdiri dari biaya pendidikan yang dibayarkan ke sekolah, biaya ujian, biaya penelitian yang berkaitan dengan bidang studi yang diambil, biaya untuk pembelian buku, dan/atau biaya hidup yang wajar sesuai dengan daerah lokasi tempat belajar;</a:t>
            </a:r>
          </a:p>
          <a:p>
            <a:pPr marL="514350" indent="-514350">
              <a:buFont typeface="+mj-lt"/>
              <a:buAutoNum type="arabicPeriod" startAt="11"/>
            </a:pPr>
            <a:r>
              <a:rPr lang="id-ID" dirty="0"/>
              <a:t>Sisa lebih yang diterima atau diperoleh badan atau lembaga nirlaba yang bergerak dalam bidang pendidikan dan/atau penelitian dan pengembangan, yang telah terdaftar pada instansi yang membidanginya, yang ditanamkan kembali dalam bentuk sarana dan prasarana kegiatan bidang pendidikan dan/atau penelitian dan pengembangan, dalam jangka waktu paling lama 4 (empat) tahun sejak diperolehnya sisa lebih tersebut;</a:t>
            </a:r>
          </a:p>
          <a:p>
            <a:pPr marL="514350" indent="-514350">
              <a:buFont typeface="+mj-lt"/>
              <a:buAutoNum type="arabicPeriod" startAt="11"/>
            </a:pPr>
            <a:r>
              <a:rPr lang="id-ID" dirty="0"/>
              <a:t>Bantuan atau santunan yang dibayarkan oleh Badan Penyelenggara jaminan Sosial kepada Wajib Pajak tertentu, yang ketentuannya diatur lebih lanjut dengan atau berdasarkan Peraturan Menteri Keuangan.</a:t>
            </a:r>
          </a:p>
        </p:txBody>
      </p:sp>
    </p:spTree>
    <p:extLst>
      <p:ext uri="{BB962C8B-B14F-4D97-AF65-F5344CB8AC3E}">
        <p14:creationId xmlns:p14="http://schemas.microsoft.com/office/powerpoint/2010/main" val="4182778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17CF7-CB7A-41C4-B850-70B7A7A772FB}"/>
              </a:ext>
            </a:extLst>
          </p:cNvPr>
          <p:cNvSpPr>
            <a:spLocks noGrp="1"/>
          </p:cNvSpPr>
          <p:nvPr>
            <p:ph type="title"/>
          </p:nvPr>
        </p:nvSpPr>
        <p:spPr/>
        <p:txBody>
          <a:bodyPr/>
          <a:lstStyle/>
          <a:p>
            <a:r>
              <a:rPr lang="en-US" b="1" dirty="0"/>
              <a:t>BAB 3 </a:t>
            </a:r>
            <a:r>
              <a:rPr lang="id-ID" b="1" dirty="0"/>
              <a:t>BENTUK USAHA TETAP</a:t>
            </a:r>
            <a:endParaRPr lang="id-ID" dirty="0"/>
          </a:p>
        </p:txBody>
      </p:sp>
      <p:sp>
        <p:nvSpPr>
          <p:cNvPr id="3" name="Content Placeholder 2">
            <a:extLst>
              <a:ext uri="{FF2B5EF4-FFF2-40B4-BE49-F238E27FC236}">
                <a16:creationId xmlns:a16="http://schemas.microsoft.com/office/drawing/2014/main" id="{58E0F629-A8C8-4DBD-B9A4-FB41EC492C75}"/>
              </a:ext>
            </a:extLst>
          </p:cNvPr>
          <p:cNvSpPr>
            <a:spLocks noGrp="1"/>
          </p:cNvSpPr>
          <p:nvPr>
            <p:ph idx="1"/>
          </p:nvPr>
        </p:nvSpPr>
        <p:spPr/>
        <p:txBody>
          <a:bodyPr/>
          <a:lstStyle/>
          <a:p>
            <a:pPr marL="0" indent="0">
              <a:buNone/>
            </a:pPr>
            <a:r>
              <a:rPr lang="id-ID" b="1" dirty="0"/>
              <a:t>Sub Pokok Bahasan :</a:t>
            </a:r>
            <a:endParaRPr lang="id-ID" dirty="0"/>
          </a:p>
          <a:p>
            <a:pPr lvl="0"/>
            <a:r>
              <a:rPr lang="id-ID" dirty="0"/>
              <a:t>Definisi Bentuk Usaha Tetap (BUT)</a:t>
            </a:r>
          </a:p>
          <a:p>
            <a:pPr lvl="0"/>
            <a:r>
              <a:rPr lang="id-ID" dirty="0"/>
              <a:t>Jenis-jenis BUT</a:t>
            </a:r>
          </a:p>
          <a:p>
            <a:pPr lvl="0"/>
            <a:r>
              <a:rPr lang="id-ID" dirty="0"/>
              <a:t>Jenis-jenis Penghasilan BUT</a:t>
            </a:r>
          </a:p>
          <a:p>
            <a:r>
              <a:rPr lang="id-ID" dirty="0"/>
              <a:t>Jenis-jenis Biaya BUT</a:t>
            </a:r>
            <a:endParaRPr lang="en-US" dirty="0"/>
          </a:p>
          <a:p>
            <a:endParaRPr lang="en-US" dirty="0"/>
          </a:p>
          <a:p>
            <a:pPr marL="0" indent="0">
              <a:buNone/>
            </a:pPr>
            <a:r>
              <a:rPr lang="en-US" b="1" i="1" dirty="0"/>
              <a:t>*) </a:t>
            </a:r>
            <a:r>
              <a:rPr lang="en-US" b="1" i="1" dirty="0" err="1"/>
              <a:t>akan</a:t>
            </a:r>
            <a:r>
              <a:rPr lang="en-US" b="1" i="1" dirty="0"/>
              <a:t> </a:t>
            </a:r>
            <a:r>
              <a:rPr lang="en-US" b="1" i="1" dirty="0" err="1"/>
              <a:t>dibahas</a:t>
            </a:r>
            <a:r>
              <a:rPr lang="en-US" b="1" i="1" dirty="0"/>
              <a:t> </a:t>
            </a:r>
            <a:r>
              <a:rPr lang="en-US" b="1" i="1" dirty="0" err="1"/>
              <a:t>lebih</a:t>
            </a:r>
            <a:r>
              <a:rPr lang="en-US" b="1" i="1" dirty="0"/>
              <a:t> </a:t>
            </a:r>
            <a:r>
              <a:rPr lang="en-US" b="1" i="1" dirty="0" err="1"/>
              <a:t>lanjut</a:t>
            </a:r>
            <a:r>
              <a:rPr lang="en-US" b="1" i="1" dirty="0"/>
              <a:t> di </a:t>
            </a:r>
            <a:r>
              <a:rPr lang="en-US" b="1" i="1" dirty="0" err="1"/>
              <a:t>Pajak</a:t>
            </a:r>
            <a:r>
              <a:rPr lang="en-US" b="1" i="1" dirty="0"/>
              <a:t> </a:t>
            </a:r>
            <a:r>
              <a:rPr lang="en-US" b="1" i="1" dirty="0" err="1"/>
              <a:t>Internasional</a:t>
            </a:r>
            <a:endParaRPr lang="id-ID" b="1" i="1" dirty="0"/>
          </a:p>
        </p:txBody>
      </p:sp>
    </p:spTree>
    <p:extLst>
      <p:ext uri="{BB962C8B-B14F-4D97-AF65-F5344CB8AC3E}">
        <p14:creationId xmlns:p14="http://schemas.microsoft.com/office/powerpoint/2010/main" val="41355288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9A7E51-A393-4FDE-B21B-C7F6B1FDFBE1}"/>
              </a:ext>
            </a:extLst>
          </p:cNvPr>
          <p:cNvSpPr>
            <a:spLocks noGrp="1"/>
          </p:cNvSpPr>
          <p:nvPr>
            <p:ph idx="1"/>
          </p:nvPr>
        </p:nvSpPr>
        <p:spPr>
          <a:xfrm>
            <a:off x="1338470" y="251791"/>
            <a:ext cx="9104244" cy="6255026"/>
          </a:xfrm>
        </p:spPr>
        <p:txBody>
          <a:bodyPr>
            <a:normAutofit fontScale="92500" lnSpcReduction="20000"/>
          </a:bodyPr>
          <a:lstStyle/>
          <a:p>
            <a:pPr marL="0" indent="0" algn="just">
              <a:buNone/>
            </a:pPr>
            <a:r>
              <a:rPr lang="en-US" sz="1400" dirty="0" err="1">
                <a:latin typeface="Times New Roman" panose="02020603050405020304" pitchFamily="18" charset="0"/>
                <a:cs typeface="Times New Roman" panose="02020603050405020304" pitchFamily="18" charset="0"/>
              </a:rPr>
              <a:t>Suatu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bentuk</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usaha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tetap</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mengandung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pengertian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adanya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suatu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tempat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usaha</a:t>
            </a:r>
            <a:r>
              <a:rPr lang="en-US" sz="1400" dirty="0">
                <a:latin typeface="Times New Roman" panose="02020603050405020304" pitchFamily="18" charset="0"/>
                <a:cs typeface="Times New Roman" panose="02020603050405020304" pitchFamily="18" charset="0"/>
              </a:rPr>
              <a:t> </a:t>
            </a:r>
            <a:r>
              <a:rPr lang="en-US" sz="1400" i="1" dirty="0">
                <a:latin typeface="Times New Roman" panose="02020603050405020304" pitchFamily="18" charset="0"/>
                <a:cs typeface="Times New Roman" panose="02020603050405020304" pitchFamily="18" charset="0"/>
              </a:rPr>
              <a:t>(place of business)</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yaitu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fasilitas</a:t>
            </a:r>
            <a:r>
              <a:rPr lang="en-US" sz="1400" dirty="0">
                <a:latin typeface="Times New Roman" panose="02020603050405020304" pitchFamily="18" charset="0"/>
                <a:cs typeface="Times New Roman" panose="02020603050405020304" pitchFamily="18" charset="0"/>
              </a:rPr>
              <a:t> yang </a:t>
            </a:r>
            <a:r>
              <a:rPr lang="en-US" sz="1400" dirty="0" err="1">
                <a:latin typeface="Times New Roman" panose="02020603050405020304" pitchFamily="18" charset="0"/>
                <a:cs typeface="Times New Roman" panose="02020603050405020304" pitchFamily="18" charset="0"/>
              </a:rPr>
              <a:t>dapat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berupa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tanah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gedung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termasuk</a:t>
            </a:r>
            <a:r>
              <a:rPr lang="en-US" sz="1400" dirty="0">
                <a:latin typeface="Times New Roman" panose="02020603050405020304" pitchFamily="18" charset="0"/>
                <a:cs typeface="Times New Roman" panose="02020603050405020304" pitchFamily="18" charset="0"/>
              </a:rPr>
              <a:t> juga </a:t>
            </a:r>
            <a:r>
              <a:rPr lang="en-US" sz="1400" dirty="0" err="1">
                <a:latin typeface="Times New Roman" panose="02020603050405020304" pitchFamily="18" charset="0"/>
                <a:cs typeface="Times New Roman" panose="02020603050405020304" pitchFamily="18" charset="0"/>
              </a:rPr>
              <a:t>mesin-mesin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peralatan</a:t>
            </a:r>
            <a:r>
              <a:rPr lang="en-US" sz="1400" dirty="0">
                <a:latin typeface="Times New Roman" panose="02020603050405020304" pitchFamily="18" charset="0"/>
                <a:cs typeface="Times New Roman" panose="02020603050405020304" pitchFamily="18" charset="0"/>
              </a:rPr>
              <a:t> yang </a:t>
            </a:r>
            <a:r>
              <a:rPr lang="en-US" sz="1400" dirty="0" err="1">
                <a:latin typeface="Times New Roman" panose="02020603050405020304" pitchFamily="18" charset="0"/>
                <a:cs typeface="Times New Roman" panose="02020603050405020304" pitchFamily="18" charset="0"/>
              </a:rPr>
              <a:t>bersifat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permanen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digunakan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untuk</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menjalankan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usaha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atau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melakukan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kegiatan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dari</a:t>
            </a:r>
            <a:r>
              <a:rPr lang="en-US" sz="1400" dirty="0">
                <a:latin typeface="Times New Roman" panose="02020603050405020304" pitchFamily="18" charset="0"/>
                <a:cs typeface="Times New Roman" panose="02020603050405020304" pitchFamily="18" charset="0"/>
              </a:rPr>
              <a:t> orang </a:t>
            </a:r>
            <a:r>
              <a:rPr lang="en-US" sz="1400" dirty="0" err="1">
                <a:latin typeface="Times New Roman" panose="02020603050405020304" pitchFamily="18" charset="0"/>
                <a:cs typeface="Times New Roman" panose="02020603050405020304" pitchFamily="18" charset="0"/>
              </a:rPr>
              <a:t>pribadi</a:t>
            </a:r>
            <a:r>
              <a:rPr lang="en-US" sz="1400" dirty="0">
                <a:latin typeface="Times New Roman" panose="02020603050405020304" pitchFamily="18" charset="0"/>
                <a:cs typeface="Times New Roman" panose="02020603050405020304" pitchFamily="18" charset="0"/>
              </a:rPr>
              <a:t> yang </a:t>
            </a:r>
            <a:r>
              <a:rPr lang="en-US" sz="1400" dirty="0" err="1">
                <a:latin typeface="Times New Roman" panose="02020603050405020304" pitchFamily="18" charset="0"/>
                <a:cs typeface="Times New Roman" panose="02020603050405020304" pitchFamily="18" charset="0"/>
              </a:rPr>
              <a:t>tidak</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bertempat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tinggal</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atau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badan</a:t>
            </a:r>
            <a:r>
              <a:rPr lang="en-US" sz="1400" dirty="0">
                <a:latin typeface="Times New Roman" panose="02020603050405020304" pitchFamily="18" charset="0"/>
                <a:cs typeface="Times New Roman" panose="02020603050405020304" pitchFamily="18" charset="0"/>
              </a:rPr>
              <a:t> yang </a:t>
            </a:r>
            <a:r>
              <a:rPr lang="en-US" sz="1400" dirty="0" err="1">
                <a:latin typeface="Times New Roman" panose="02020603050405020304" pitchFamily="18" charset="0"/>
                <a:cs typeface="Times New Roman" panose="02020603050405020304" pitchFamily="18" charset="0"/>
              </a:rPr>
              <a:t>tidak</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didirikan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tidak</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bertempat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kedudukan</a:t>
            </a:r>
            <a:r>
              <a:rPr lang="en-US" sz="1400" dirty="0">
                <a:latin typeface="Times New Roman" panose="02020603050405020304" pitchFamily="18" charset="0"/>
                <a:cs typeface="Times New Roman" panose="02020603050405020304" pitchFamily="18" charset="0"/>
              </a:rPr>
              <a:t> di Indonesia </a:t>
            </a:r>
            <a:endParaRPr lang="id-ID" sz="1400" dirty="0">
              <a:latin typeface="Times New Roman" panose="02020603050405020304" pitchFamily="18" charset="0"/>
              <a:cs typeface="Times New Roman" panose="02020603050405020304" pitchFamily="18" charset="0"/>
            </a:endParaRPr>
          </a:p>
          <a:p>
            <a:pPr marL="0" indent="0" algn="just">
              <a:buNone/>
            </a:pPr>
            <a:r>
              <a:rPr lang="en-US" sz="1400" dirty="0">
                <a:latin typeface="Times New Roman" panose="02020603050405020304" pitchFamily="18" charset="0"/>
                <a:cs typeface="Times New Roman" panose="02020603050405020304" pitchFamily="18" charset="0"/>
              </a:rPr>
              <a:t>BUT </a:t>
            </a:r>
            <a:r>
              <a:rPr lang="en-US" sz="1400" dirty="0" err="1">
                <a:latin typeface="Times New Roman" panose="02020603050405020304" pitchFamily="18" charset="0"/>
                <a:cs typeface="Times New Roman" panose="02020603050405020304" pitchFamily="18" charset="0"/>
              </a:rPr>
              <a:t>dapat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berupa</a:t>
            </a:r>
            <a:r>
              <a:rPr lang="en-US" sz="1400" dirty="0">
                <a:latin typeface="Times New Roman" panose="02020603050405020304" pitchFamily="18" charset="0"/>
                <a:cs typeface="Times New Roman" panose="02020603050405020304" pitchFamily="18" charset="0"/>
              </a:rPr>
              <a:t> :</a:t>
            </a:r>
            <a:endParaRPr lang="id-ID" sz="1400" dirty="0">
              <a:latin typeface="Times New Roman" panose="02020603050405020304" pitchFamily="18" charset="0"/>
              <a:cs typeface="Times New Roman" panose="02020603050405020304" pitchFamily="18" charset="0"/>
            </a:endParaRPr>
          </a:p>
          <a:p>
            <a:pPr marL="514350" lvl="0" indent="-514350" algn="just">
              <a:buFont typeface="+mj-lt"/>
              <a:buAutoNum type="alphaLcPeriod"/>
            </a:pPr>
            <a:r>
              <a:rPr lang="en-US" sz="1400" dirty="0" err="1">
                <a:latin typeface="Times New Roman" panose="02020603050405020304" pitchFamily="18" charset="0"/>
                <a:cs typeface="Times New Roman" panose="02020603050405020304" pitchFamily="18" charset="0"/>
              </a:rPr>
              <a:t>tempat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kedudukan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manajemen</a:t>
            </a:r>
            <a:r>
              <a:rPr lang="en-US" sz="1400" dirty="0">
                <a:latin typeface="Times New Roman" panose="02020603050405020304" pitchFamily="18" charset="0"/>
                <a:cs typeface="Times New Roman" panose="02020603050405020304" pitchFamily="18" charset="0"/>
              </a:rPr>
              <a:t>;</a:t>
            </a:r>
            <a:endParaRPr lang="id-ID" sz="1400" dirty="0">
              <a:latin typeface="Times New Roman" panose="02020603050405020304" pitchFamily="18" charset="0"/>
              <a:cs typeface="Times New Roman" panose="02020603050405020304" pitchFamily="18" charset="0"/>
            </a:endParaRPr>
          </a:p>
          <a:p>
            <a:pPr marL="514350" lvl="0" indent="-514350" algn="just">
              <a:buFont typeface="+mj-lt"/>
              <a:buAutoNum type="alphaLcPeriod"/>
            </a:pPr>
            <a:r>
              <a:rPr lang="en-US" sz="1400" dirty="0" err="1">
                <a:latin typeface="Times New Roman" panose="02020603050405020304" pitchFamily="18" charset="0"/>
                <a:cs typeface="Times New Roman" panose="02020603050405020304" pitchFamily="18" charset="0"/>
              </a:rPr>
              <a:t>cabang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perusahaan</a:t>
            </a:r>
            <a:r>
              <a:rPr lang="en-US" sz="1400" dirty="0">
                <a:latin typeface="Times New Roman" panose="02020603050405020304" pitchFamily="18" charset="0"/>
                <a:cs typeface="Times New Roman" panose="02020603050405020304" pitchFamily="18" charset="0"/>
              </a:rPr>
              <a:t>;</a:t>
            </a:r>
            <a:endParaRPr lang="id-ID" sz="1400" dirty="0">
              <a:latin typeface="Times New Roman" panose="02020603050405020304" pitchFamily="18" charset="0"/>
              <a:cs typeface="Times New Roman" panose="02020603050405020304" pitchFamily="18" charset="0"/>
            </a:endParaRPr>
          </a:p>
          <a:p>
            <a:pPr marL="514350" lvl="0" indent="-514350" algn="just">
              <a:buFont typeface="+mj-lt"/>
              <a:buAutoNum type="alphaLcPeriod"/>
            </a:pPr>
            <a:r>
              <a:rPr lang="en-US" sz="1400" dirty="0" err="1">
                <a:latin typeface="Times New Roman" panose="02020603050405020304" pitchFamily="18" charset="0"/>
                <a:cs typeface="Times New Roman" panose="02020603050405020304" pitchFamily="18" charset="0"/>
              </a:rPr>
              <a:t>kantor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perwakilan</a:t>
            </a:r>
            <a:r>
              <a:rPr lang="en-US" sz="1400" dirty="0">
                <a:latin typeface="Times New Roman" panose="02020603050405020304" pitchFamily="18" charset="0"/>
                <a:cs typeface="Times New Roman" panose="02020603050405020304" pitchFamily="18" charset="0"/>
              </a:rPr>
              <a:t>;</a:t>
            </a:r>
            <a:endParaRPr lang="id-ID" sz="1400" dirty="0">
              <a:latin typeface="Times New Roman" panose="02020603050405020304" pitchFamily="18" charset="0"/>
              <a:cs typeface="Times New Roman" panose="02020603050405020304" pitchFamily="18" charset="0"/>
            </a:endParaRPr>
          </a:p>
          <a:p>
            <a:pPr marL="514350" lvl="0" indent="-514350" algn="just">
              <a:buFont typeface="+mj-lt"/>
              <a:buAutoNum type="alphaLcPeriod"/>
            </a:pPr>
            <a:r>
              <a:rPr lang="en-US" sz="1400" dirty="0" err="1">
                <a:latin typeface="Times New Roman" panose="02020603050405020304" pitchFamily="18" charset="0"/>
                <a:cs typeface="Times New Roman" panose="02020603050405020304" pitchFamily="18" charset="0"/>
              </a:rPr>
              <a:t>gedung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kantor</a:t>
            </a:r>
            <a:r>
              <a:rPr lang="en-US" sz="1400" dirty="0">
                <a:latin typeface="Times New Roman" panose="02020603050405020304" pitchFamily="18" charset="0"/>
                <a:cs typeface="Times New Roman" panose="02020603050405020304" pitchFamily="18" charset="0"/>
              </a:rPr>
              <a:t>;</a:t>
            </a:r>
            <a:endParaRPr lang="id-ID" sz="1400" dirty="0">
              <a:latin typeface="Times New Roman" panose="02020603050405020304" pitchFamily="18" charset="0"/>
              <a:cs typeface="Times New Roman" panose="02020603050405020304" pitchFamily="18" charset="0"/>
            </a:endParaRPr>
          </a:p>
          <a:p>
            <a:pPr marL="514350" lvl="0" indent="-514350" algn="just">
              <a:buFont typeface="+mj-lt"/>
              <a:buAutoNum type="alphaLcPeriod"/>
            </a:pPr>
            <a:r>
              <a:rPr lang="en-US" sz="1400" dirty="0" err="1">
                <a:latin typeface="Times New Roman" panose="02020603050405020304" pitchFamily="18" charset="0"/>
                <a:cs typeface="Times New Roman" panose="02020603050405020304" pitchFamily="18" charset="0"/>
              </a:rPr>
              <a:t>pabrik</a:t>
            </a:r>
            <a:r>
              <a:rPr lang="en-US" sz="1400" dirty="0">
                <a:latin typeface="Times New Roman" panose="02020603050405020304" pitchFamily="18" charset="0"/>
                <a:cs typeface="Times New Roman" panose="02020603050405020304" pitchFamily="18" charset="0"/>
              </a:rPr>
              <a:t>;</a:t>
            </a:r>
            <a:endParaRPr lang="id-ID" sz="1400" dirty="0">
              <a:latin typeface="Times New Roman" panose="02020603050405020304" pitchFamily="18" charset="0"/>
              <a:cs typeface="Times New Roman" panose="02020603050405020304" pitchFamily="18" charset="0"/>
            </a:endParaRPr>
          </a:p>
          <a:p>
            <a:pPr marL="514350" lvl="0" indent="-514350" algn="just">
              <a:buFont typeface="+mj-lt"/>
              <a:buAutoNum type="alphaLcPeriod"/>
            </a:pPr>
            <a:r>
              <a:rPr lang="en-US" sz="1400" dirty="0" err="1">
                <a:latin typeface="Times New Roman" panose="02020603050405020304" pitchFamily="18" charset="0"/>
                <a:cs typeface="Times New Roman" panose="02020603050405020304" pitchFamily="18" charset="0"/>
              </a:rPr>
              <a:t>bengkel</a:t>
            </a:r>
            <a:r>
              <a:rPr lang="en-US" sz="1400" dirty="0">
                <a:latin typeface="Times New Roman" panose="02020603050405020304" pitchFamily="18" charset="0"/>
                <a:cs typeface="Times New Roman" panose="02020603050405020304" pitchFamily="18" charset="0"/>
              </a:rPr>
              <a:t>;</a:t>
            </a:r>
            <a:endParaRPr lang="id-ID" sz="1400" dirty="0">
              <a:latin typeface="Times New Roman" panose="02020603050405020304" pitchFamily="18" charset="0"/>
              <a:cs typeface="Times New Roman" panose="02020603050405020304" pitchFamily="18" charset="0"/>
            </a:endParaRPr>
          </a:p>
          <a:p>
            <a:pPr marL="514350" lvl="0" indent="-514350" algn="just">
              <a:buFont typeface="+mj-lt"/>
              <a:buAutoNum type="alphaLcPeriod"/>
            </a:pPr>
            <a:r>
              <a:rPr lang="en-US" sz="1400" dirty="0" err="1">
                <a:latin typeface="Times New Roman" panose="02020603050405020304" pitchFamily="18" charset="0"/>
                <a:cs typeface="Times New Roman" panose="02020603050405020304" pitchFamily="18" charset="0"/>
              </a:rPr>
              <a:t>gudang</a:t>
            </a:r>
            <a:r>
              <a:rPr lang="en-US" sz="1400" dirty="0">
                <a:latin typeface="Times New Roman" panose="02020603050405020304" pitchFamily="18" charset="0"/>
                <a:cs typeface="Times New Roman" panose="02020603050405020304" pitchFamily="18" charset="0"/>
              </a:rPr>
              <a:t>;</a:t>
            </a:r>
            <a:endParaRPr lang="id-ID" sz="1400" dirty="0">
              <a:latin typeface="Times New Roman" panose="02020603050405020304" pitchFamily="18" charset="0"/>
              <a:cs typeface="Times New Roman" panose="02020603050405020304" pitchFamily="18" charset="0"/>
            </a:endParaRPr>
          </a:p>
          <a:p>
            <a:pPr marL="514350" lvl="0" indent="-514350" algn="just">
              <a:buFont typeface="+mj-lt"/>
              <a:buAutoNum type="alphaLcPeriod"/>
            </a:pPr>
            <a:r>
              <a:rPr lang="en-US" sz="1400" dirty="0" err="1">
                <a:latin typeface="Times New Roman" panose="02020603050405020304" pitchFamily="18" charset="0"/>
                <a:cs typeface="Times New Roman" panose="02020603050405020304" pitchFamily="18" charset="0"/>
              </a:rPr>
              <a:t>ruang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untuk</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promosi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penjualan</a:t>
            </a:r>
            <a:r>
              <a:rPr lang="en-US" sz="1400" dirty="0">
                <a:latin typeface="Times New Roman" panose="02020603050405020304" pitchFamily="18" charset="0"/>
                <a:cs typeface="Times New Roman" panose="02020603050405020304" pitchFamily="18" charset="0"/>
              </a:rPr>
              <a:t>;</a:t>
            </a:r>
            <a:endParaRPr lang="id-ID" sz="1400" dirty="0">
              <a:latin typeface="Times New Roman" panose="02020603050405020304" pitchFamily="18" charset="0"/>
              <a:cs typeface="Times New Roman" panose="02020603050405020304" pitchFamily="18" charset="0"/>
            </a:endParaRPr>
          </a:p>
          <a:p>
            <a:pPr marL="514350" lvl="0" indent="-514350" algn="just">
              <a:buFont typeface="+mj-lt"/>
              <a:buAutoNum type="alphaLcPeriod"/>
            </a:pPr>
            <a:r>
              <a:rPr lang="en-US" sz="1400" dirty="0" err="1">
                <a:latin typeface="Times New Roman" panose="02020603050405020304" pitchFamily="18" charset="0"/>
                <a:cs typeface="Times New Roman" panose="02020603050405020304" pitchFamily="18" charset="0"/>
              </a:rPr>
              <a:t>pertambangan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penggalian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sumber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alam</a:t>
            </a:r>
            <a:r>
              <a:rPr lang="en-US" sz="1400" dirty="0">
                <a:latin typeface="Times New Roman" panose="02020603050405020304" pitchFamily="18" charset="0"/>
                <a:cs typeface="Times New Roman" panose="02020603050405020304" pitchFamily="18" charset="0"/>
              </a:rPr>
              <a:t>;</a:t>
            </a:r>
            <a:endParaRPr lang="id-ID" sz="1400" dirty="0">
              <a:latin typeface="Times New Roman" panose="02020603050405020304" pitchFamily="18" charset="0"/>
              <a:cs typeface="Times New Roman" panose="02020603050405020304" pitchFamily="18" charset="0"/>
            </a:endParaRPr>
          </a:p>
          <a:p>
            <a:pPr marL="514350" lvl="0" indent="-514350" algn="just">
              <a:buFont typeface="+mj-lt"/>
              <a:buAutoNum type="alphaLcPeriod"/>
            </a:pPr>
            <a:r>
              <a:rPr lang="en-US" sz="1400" dirty="0" err="1">
                <a:latin typeface="Times New Roman" panose="02020603050405020304" pitchFamily="18" charset="0"/>
                <a:cs typeface="Times New Roman" panose="02020603050405020304" pitchFamily="18" charset="0"/>
              </a:rPr>
              <a:t>wilayah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kerja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pertambangan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minyak</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dan</a:t>
            </a:r>
            <a:r>
              <a:rPr lang="en-US" sz="1400" dirty="0">
                <a:latin typeface="Times New Roman" panose="02020603050405020304" pitchFamily="18" charset="0"/>
                <a:cs typeface="Times New Roman" panose="02020603050405020304" pitchFamily="18" charset="0"/>
              </a:rPr>
              <a:t> gas </a:t>
            </a:r>
            <a:r>
              <a:rPr lang="en-US" sz="1400" dirty="0" err="1">
                <a:latin typeface="Times New Roman" panose="02020603050405020304" pitchFamily="18" charset="0"/>
                <a:cs typeface="Times New Roman" panose="02020603050405020304" pitchFamily="18" charset="0"/>
              </a:rPr>
              <a:t>bumi</a:t>
            </a:r>
            <a:r>
              <a:rPr lang="en-US" sz="1400" dirty="0">
                <a:latin typeface="Times New Roman" panose="02020603050405020304" pitchFamily="18" charset="0"/>
                <a:cs typeface="Times New Roman" panose="02020603050405020304" pitchFamily="18" charset="0"/>
              </a:rPr>
              <a:t>;</a:t>
            </a:r>
            <a:endParaRPr lang="id-ID" sz="1400" dirty="0">
              <a:latin typeface="Times New Roman" panose="02020603050405020304" pitchFamily="18" charset="0"/>
              <a:cs typeface="Times New Roman" panose="02020603050405020304" pitchFamily="18" charset="0"/>
            </a:endParaRPr>
          </a:p>
          <a:p>
            <a:pPr marL="514350" lvl="0" indent="-514350" algn="just">
              <a:buFont typeface="+mj-lt"/>
              <a:buAutoNum type="alphaLcPeriod"/>
            </a:pPr>
            <a:r>
              <a:rPr lang="en-US" sz="1400" dirty="0" err="1">
                <a:latin typeface="Times New Roman" panose="02020603050405020304" pitchFamily="18" charset="0"/>
                <a:cs typeface="Times New Roman" panose="02020603050405020304" pitchFamily="18" charset="0"/>
              </a:rPr>
              <a:t>perikanan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peternakan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pertanian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perkebunan,atau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kehutanan</a:t>
            </a:r>
            <a:r>
              <a:rPr lang="en-US" sz="1400" dirty="0">
                <a:latin typeface="Times New Roman" panose="02020603050405020304" pitchFamily="18" charset="0"/>
                <a:cs typeface="Times New Roman" panose="02020603050405020304" pitchFamily="18" charset="0"/>
              </a:rPr>
              <a:t>;</a:t>
            </a:r>
            <a:endParaRPr lang="id-ID" sz="1400" dirty="0">
              <a:latin typeface="Times New Roman" panose="02020603050405020304" pitchFamily="18" charset="0"/>
              <a:cs typeface="Times New Roman" panose="02020603050405020304" pitchFamily="18" charset="0"/>
            </a:endParaRPr>
          </a:p>
          <a:p>
            <a:pPr marL="514350" lvl="0" indent="-514350" algn="just">
              <a:buFont typeface="+mj-lt"/>
              <a:buAutoNum type="alphaLcPeriod"/>
            </a:pPr>
            <a:r>
              <a:rPr lang="en-US" sz="1400" dirty="0" err="1">
                <a:latin typeface="Times New Roman" panose="02020603050405020304" pitchFamily="18" charset="0"/>
                <a:cs typeface="Times New Roman" panose="02020603050405020304" pitchFamily="18" charset="0"/>
              </a:rPr>
              <a:t>proyek</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konstruksi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instalasi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atau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proyek</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perakitan</a:t>
            </a:r>
            <a:r>
              <a:rPr lang="en-US" sz="1400" dirty="0">
                <a:latin typeface="Times New Roman" panose="02020603050405020304" pitchFamily="18" charset="0"/>
                <a:cs typeface="Times New Roman" panose="02020603050405020304" pitchFamily="18" charset="0"/>
              </a:rPr>
              <a:t>;</a:t>
            </a:r>
            <a:endParaRPr lang="id-ID" sz="1400" dirty="0">
              <a:latin typeface="Times New Roman" panose="02020603050405020304" pitchFamily="18" charset="0"/>
              <a:cs typeface="Times New Roman" panose="02020603050405020304" pitchFamily="18" charset="0"/>
            </a:endParaRPr>
          </a:p>
          <a:p>
            <a:pPr marL="514350" lvl="0" indent="-514350" algn="just">
              <a:buFont typeface="+mj-lt"/>
              <a:buAutoNum type="alphaLcPeriod"/>
            </a:pPr>
            <a:r>
              <a:rPr lang="en-US" sz="1400" dirty="0" err="1">
                <a:latin typeface="Times New Roman" panose="02020603050405020304" pitchFamily="18" charset="0"/>
                <a:cs typeface="Times New Roman" panose="02020603050405020304" pitchFamily="18" charset="0"/>
              </a:rPr>
              <a:t>pemberian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jasa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dalam</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bentuk</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apa</a:t>
            </a:r>
            <a:r>
              <a:rPr lang="en-US" sz="1400" dirty="0">
                <a:latin typeface="Times New Roman" panose="02020603050405020304" pitchFamily="18" charset="0"/>
                <a:cs typeface="Times New Roman" panose="02020603050405020304" pitchFamily="18" charset="0"/>
              </a:rPr>
              <a:t> pun </a:t>
            </a:r>
            <a:r>
              <a:rPr lang="en-US" sz="1400" dirty="0" err="1">
                <a:latin typeface="Times New Roman" panose="02020603050405020304" pitchFamily="18" charset="0"/>
                <a:cs typeface="Times New Roman" panose="02020603050405020304" pitchFamily="18" charset="0"/>
              </a:rPr>
              <a:t>oleh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pegawai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atau</a:t>
            </a:r>
            <a:r>
              <a:rPr lang="en-US" sz="1400" dirty="0">
                <a:latin typeface="Times New Roman" panose="02020603050405020304" pitchFamily="18" charset="0"/>
                <a:cs typeface="Times New Roman" panose="02020603050405020304" pitchFamily="18" charset="0"/>
              </a:rPr>
              <a:t> orang lain, </a:t>
            </a:r>
            <a:r>
              <a:rPr lang="en-US" sz="1400" dirty="0" err="1">
                <a:latin typeface="Times New Roman" panose="02020603050405020304" pitchFamily="18" charset="0"/>
                <a:cs typeface="Times New Roman" panose="02020603050405020304" pitchFamily="18" charset="0"/>
              </a:rPr>
              <a:t>sepanjang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dilakukan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lebih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dari</a:t>
            </a:r>
            <a:r>
              <a:rPr lang="en-US" sz="1400" dirty="0">
                <a:latin typeface="Times New Roman" panose="02020603050405020304" pitchFamily="18" charset="0"/>
                <a:cs typeface="Times New Roman" panose="02020603050405020304" pitchFamily="18" charset="0"/>
              </a:rPr>
              <a:t> 60 (</a:t>
            </a:r>
            <a:r>
              <a:rPr lang="en-US" sz="1400" dirty="0" err="1">
                <a:latin typeface="Times New Roman" panose="02020603050405020304" pitchFamily="18" charset="0"/>
                <a:cs typeface="Times New Roman" panose="02020603050405020304" pitchFamily="18" charset="0"/>
              </a:rPr>
              <a:t>enam</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puluh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hari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dalam</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jangka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waktu</a:t>
            </a:r>
            <a:r>
              <a:rPr lang="en-US" sz="1400" dirty="0">
                <a:latin typeface="Times New Roman" panose="02020603050405020304" pitchFamily="18" charset="0"/>
                <a:cs typeface="Times New Roman" panose="02020603050405020304" pitchFamily="18" charset="0"/>
              </a:rPr>
              <a:t> 12 (</a:t>
            </a:r>
            <a:r>
              <a:rPr lang="en-US" sz="1400" dirty="0" err="1">
                <a:latin typeface="Times New Roman" panose="02020603050405020304" pitchFamily="18" charset="0"/>
                <a:cs typeface="Times New Roman" panose="02020603050405020304" pitchFamily="18" charset="0"/>
              </a:rPr>
              <a:t>dua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belas</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bulan</a:t>
            </a:r>
            <a:r>
              <a:rPr lang="en-US" sz="1400" dirty="0">
                <a:latin typeface="Times New Roman" panose="02020603050405020304" pitchFamily="18" charset="0"/>
                <a:cs typeface="Times New Roman" panose="02020603050405020304" pitchFamily="18" charset="0"/>
              </a:rPr>
              <a:t>;</a:t>
            </a:r>
            <a:endParaRPr lang="id-ID" sz="1400" dirty="0">
              <a:latin typeface="Times New Roman" panose="02020603050405020304" pitchFamily="18" charset="0"/>
              <a:cs typeface="Times New Roman" panose="02020603050405020304" pitchFamily="18" charset="0"/>
            </a:endParaRPr>
          </a:p>
          <a:p>
            <a:pPr marL="514350" lvl="0" indent="-514350" algn="just">
              <a:buFont typeface="+mj-lt"/>
              <a:buAutoNum type="alphaLcPeriod"/>
            </a:pPr>
            <a:r>
              <a:rPr lang="en-US" sz="1400" dirty="0">
                <a:latin typeface="Times New Roman" panose="02020603050405020304" pitchFamily="18" charset="0"/>
                <a:cs typeface="Times New Roman" panose="02020603050405020304" pitchFamily="18" charset="0"/>
              </a:rPr>
              <a:t>orang </a:t>
            </a:r>
            <a:r>
              <a:rPr lang="en-US" sz="1400" dirty="0" err="1">
                <a:latin typeface="Times New Roman" panose="02020603050405020304" pitchFamily="18" charset="0"/>
                <a:cs typeface="Times New Roman" panose="02020603050405020304" pitchFamily="18" charset="0"/>
              </a:rPr>
              <a:t>atau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badan</a:t>
            </a:r>
            <a:r>
              <a:rPr lang="en-US" sz="1400" dirty="0">
                <a:latin typeface="Times New Roman" panose="02020603050405020304" pitchFamily="18" charset="0"/>
                <a:cs typeface="Times New Roman" panose="02020603050405020304" pitchFamily="18" charset="0"/>
              </a:rPr>
              <a:t> yang </a:t>
            </a:r>
            <a:r>
              <a:rPr lang="en-US" sz="1400" dirty="0" err="1">
                <a:latin typeface="Times New Roman" panose="02020603050405020304" pitchFamily="18" charset="0"/>
                <a:cs typeface="Times New Roman" panose="02020603050405020304" pitchFamily="18" charset="0"/>
              </a:rPr>
              <a:t>bertindak</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selaku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agen</a:t>
            </a:r>
            <a:r>
              <a:rPr lang="en-US" sz="1400" dirty="0">
                <a:latin typeface="Times New Roman" panose="02020603050405020304" pitchFamily="18" charset="0"/>
                <a:cs typeface="Times New Roman" panose="02020603050405020304" pitchFamily="18" charset="0"/>
              </a:rPr>
              <a:t> yang </a:t>
            </a:r>
            <a:r>
              <a:rPr lang="en-US" sz="1400" dirty="0" err="1">
                <a:latin typeface="Times New Roman" panose="02020603050405020304" pitchFamily="18" charset="0"/>
                <a:cs typeface="Times New Roman" panose="02020603050405020304" pitchFamily="18" charset="0"/>
              </a:rPr>
              <a:t>kedudukannya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tidak</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bebas</a:t>
            </a:r>
            <a:r>
              <a:rPr lang="en-US" sz="1400" dirty="0">
                <a:latin typeface="Times New Roman" panose="02020603050405020304" pitchFamily="18" charset="0"/>
                <a:cs typeface="Times New Roman" panose="02020603050405020304" pitchFamily="18" charset="0"/>
              </a:rPr>
              <a:t>;</a:t>
            </a:r>
            <a:endParaRPr lang="id-ID" sz="1400" dirty="0">
              <a:latin typeface="Times New Roman" panose="02020603050405020304" pitchFamily="18" charset="0"/>
              <a:cs typeface="Times New Roman" panose="02020603050405020304" pitchFamily="18" charset="0"/>
            </a:endParaRPr>
          </a:p>
          <a:p>
            <a:pPr marL="514350" lvl="0" indent="-514350" algn="just">
              <a:buFont typeface="+mj-lt"/>
              <a:buAutoNum type="alphaLcPeriod"/>
            </a:pPr>
            <a:r>
              <a:rPr lang="en-US" sz="1400" dirty="0" err="1">
                <a:latin typeface="Times New Roman" panose="02020603050405020304" pitchFamily="18" charset="0"/>
                <a:cs typeface="Times New Roman" panose="02020603050405020304" pitchFamily="18" charset="0"/>
              </a:rPr>
              <a:t>agen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atau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pegawai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dari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perusahan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asuransi</a:t>
            </a:r>
            <a:r>
              <a:rPr lang="en-US" sz="1400" dirty="0">
                <a:latin typeface="Times New Roman" panose="02020603050405020304" pitchFamily="18" charset="0"/>
                <a:cs typeface="Times New Roman" panose="02020603050405020304" pitchFamily="18" charset="0"/>
              </a:rPr>
              <a:t> yang </a:t>
            </a:r>
            <a:r>
              <a:rPr lang="en-US" sz="1400" dirty="0" err="1">
                <a:latin typeface="Times New Roman" panose="02020603050405020304" pitchFamily="18" charset="0"/>
                <a:cs typeface="Times New Roman" panose="02020603050405020304" pitchFamily="18" charset="0"/>
              </a:rPr>
              <a:t>tidak</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didirikan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tidak</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bertempat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kedudukan</a:t>
            </a:r>
            <a:r>
              <a:rPr lang="en-US" sz="1400" dirty="0">
                <a:latin typeface="Times New Roman" panose="02020603050405020304" pitchFamily="18" charset="0"/>
                <a:cs typeface="Times New Roman" panose="02020603050405020304" pitchFamily="18" charset="0"/>
              </a:rPr>
              <a:t> di Indonesia yang </a:t>
            </a:r>
            <a:r>
              <a:rPr lang="en-US" sz="1400" dirty="0" err="1">
                <a:latin typeface="Times New Roman" panose="02020603050405020304" pitchFamily="18" charset="0"/>
                <a:cs typeface="Times New Roman" panose="02020603050405020304" pitchFamily="18" charset="0"/>
              </a:rPr>
              <a:t>menerima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premi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asuransi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atau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menanggung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risiko</a:t>
            </a:r>
            <a:r>
              <a:rPr lang="en-US" sz="1400" dirty="0">
                <a:latin typeface="Times New Roman" panose="02020603050405020304" pitchFamily="18" charset="0"/>
                <a:cs typeface="Times New Roman" panose="02020603050405020304" pitchFamily="18" charset="0"/>
              </a:rPr>
              <a:t> di Indonesia; </a:t>
            </a:r>
            <a:r>
              <a:rPr lang="en-US" sz="1400" dirty="0" err="1">
                <a:latin typeface="Times New Roman" panose="02020603050405020304" pitchFamily="18" charset="0"/>
                <a:cs typeface="Times New Roman" panose="02020603050405020304" pitchFamily="18" charset="0"/>
              </a:rPr>
              <a:t>dan</a:t>
            </a:r>
            <a:endParaRPr lang="id-ID" sz="1400" dirty="0">
              <a:latin typeface="Times New Roman" panose="02020603050405020304" pitchFamily="18" charset="0"/>
              <a:cs typeface="Times New Roman" panose="02020603050405020304" pitchFamily="18" charset="0"/>
            </a:endParaRPr>
          </a:p>
          <a:p>
            <a:pPr marL="514350" indent="-514350" algn="just">
              <a:buFont typeface="+mj-lt"/>
              <a:buAutoNum type="alphaLcPeriod"/>
            </a:pPr>
            <a:r>
              <a:rPr lang="en-US" sz="1400" dirty="0" err="1">
                <a:latin typeface="Times New Roman" panose="02020603050405020304" pitchFamily="18" charset="0"/>
                <a:cs typeface="Times New Roman" panose="02020603050405020304" pitchFamily="18" charset="0"/>
              </a:rPr>
              <a:t>komputer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agen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elektronik</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atau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peralatan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otomatis</a:t>
            </a:r>
            <a:r>
              <a:rPr lang="en-US" sz="1400" dirty="0">
                <a:latin typeface="Times New Roman" panose="02020603050405020304" pitchFamily="18" charset="0"/>
                <a:cs typeface="Times New Roman" panose="02020603050405020304" pitchFamily="18" charset="0"/>
              </a:rPr>
              <a:t> yang </a:t>
            </a:r>
            <a:r>
              <a:rPr lang="en-US" sz="1400" dirty="0" err="1">
                <a:latin typeface="Times New Roman" panose="02020603050405020304" pitchFamily="18" charset="0"/>
                <a:cs typeface="Times New Roman" panose="02020603050405020304" pitchFamily="18" charset="0"/>
              </a:rPr>
              <a:t>dimiliki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disewa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atau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digunakan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oleh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penyelenggara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transaksi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elektronik</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untuk</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menjalankan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kegiatan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usaha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melalui</a:t>
            </a:r>
            <a:r>
              <a:rPr lang="en-US" sz="1400" dirty="0">
                <a:latin typeface="Times New Roman" panose="02020603050405020304" pitchFamily="18" charset="0"/>
                <a:cs typeface="Times New Roman" panose="02020603050405020304" pitchFamily="18" charset="0"/>
              </a:rPr>
              <a:t> internet.</a:t>
            </a:r>
            <a:endParaRPr lang="id-ID"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32867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BB763-2AE7-4307-A7F3-396DE6B65AA8}"/>
              </a:ext>
            </a:extLst>
          </p:cNvPr>
          <p:cNvSpPr>
            <a:spLocks noGrp="1"/>
          </p:cNvSpPr>
          <p:nvPr>
            <p:ph type="title"/>
          </p:nvPr>
        </p:nvSpPr>
        <p:spPr>
          <a:xfrm>
            <a:off x="1371600" y="699052"/>
            <a:ext cx="9601200" cy="1485900"/>
          </a:xfrm>
        </p:spPr>
        <p:txBody>
          <a:bodyPr/>
          <a:lstStyle/>
          <a:p>
            <a:r>
              <a:rPr lang="en-US" b="1" dirty="0"/>
              <a:t>BAB 4 </a:t>
            </a:r>
            <a:r>
              <a:rPr lang="id-ID" b="1" dirty="0"/>
              <a:t>BIAYA FISKAL DAN BUKAN BIAYA FISKAL</a:t>
            </a:r>
            <a:endParaRPr lang="id-ID" dirty="0"/>
          </a:p>
        </p:txBody>
      </p:sp>
      <p:sp>
        <p:nvSpPr>
          <p:cNvPr id="3" name="Content Placeholder 2">
            <a:extLst>
              <a:ext uri="{FF2B5EF4-FFF2-40B4-BE49-F238E27FC236}">
                <a16:creationId xmlns:a16="http://schemas.microsoft.com/office/drawing/2014/main" id="{D83AE28B-FD01-4EBA-92A4-757BF8742FC4}"/>
              </a:ext>
            </a:extLst>
          </p:cNvPr>
          <p:cNvSpPr>
            <a:spLocks noGrp="1"/>
          </p:cNvSpPr>
          <p:nvPr>
            <p:ph idx="1"/>
          </p:nvPr>
        </p:nvSpPr>
        <p:spPr/>
        <p:txBody>
          <a:bodyPr/>
          <a:lstStyle/>
          <a:p>
            <a:pPr marL="0" indent="0">
              <a:buNone/>
            </a:pPr>
            <a:r>
              <a:rPr lang="id-ID" b="1" dirty="0"/>
              <a:t>Sub Pokok Bahasan :</a:t>
            </a:r>
            <a:endParaRPr lang="id-ID" dirty="0"/>
          </a:p>
          <a:p>
            <a:pPr lvl="0"/>
            <a:r>
              <a:rPr lang="en-US" dirty="0" err="1"/>
              <a:t>Biaya</a:t>
            </a:r>
            <a:r>
              <a:rPr lang="en-US" dirty="0"/>
              <a:t> </a:t>
            </a:r>
            <a:r>
              <a:rPr lang="en-US" dirty="0" err="1"/>
              <a:t>Fiskal</a:t>
            </a:r>
            <a:endParaRPr lang="id-ID" dirty="0"/>
          </a:p>
          <a:p>
            <a:pPr lvl="0"/>
            <a:r>
              <a:rPr lang="en-US" dirty="0" err="1"/>
              <a:t>Bukan</a:t>
            </a:r>
            <a:r>
              <a:rPr lang="en-US" dirty="0"/>
              <a:t> </a:t>
            </a:r>
            <a:r>
              <a:rPr lang="en-US" dirty="0" err="1"/>
              <a:t>Biaya</a:t>
            </a:r>
            <a:r>
              <a:rPr lang="en-US" dirty="0"/>
              <a:t> </a:t>
            </a:r>
            <a:r>
              <a:rPr lang="en-US" dirty="0" err="1"/>
              <a:t>Fiskal</a:t>
            </a:r>
            <a:endParaRPr lang="id-ID" dirty="0"/>
          </a:p>
          <a:p>
            <a:endParaRPr lang="id-ID" dirty="0"/>
          </a:p>
        </p:txBody>
      </p:sp>
    </p:spTree>
    <p:extLst>
      <p:ext uri="{BB962C8B-B14F-4D97-AF65-F5344CB8AC3E}">
        <p14:creationId xmlns:p14="http://schemas.microsoft.com/office/powerpoint/2010/main" val="3518382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03285-81CB-4CE5-AA99-EA680C94B076}"/>
              </a:ext>
            </a:extLst>
          </p:cNvPr>
          <p:cNvSpPr>
            <a:spLocks noGrp="1"/>
          </p:cNvSpPr>
          <p:nvPr>
            <p:ph type="title"/>
          </p:nvPr>
        </p:nvSpPr>
        <p:spPr/>
        <p:txBody>
          <a:bodyPr/>
          <a:lstStyle/>
          <a:p>
            <a:r>
              <a:rPr lang="id-ID" b="1" dirty="0"/>
              <a:t>BIAYA-BIAYA YANG DAPAT DIKURANGKAN </a:t>
            </a:r>
            <a:endParaRPr lang="id-ID" dirty="0"/>
          </a:p>
        </p:txBody>
      </p:sp>
      <p:sp>
        <p:nvSpPr>
          <p:cNvPr id="3" name="Content Placeholder 2">
            <a:extLst>
              <a:ext uri="{FF2B5EF4-FFF2-40B4-BE49-F238E27FC236}">
                <a16:creationId xmlns:a16="http://schemas.microsoft.com/office/drawing/2014/main" id="{470691E0-5D1C-4F21-B7CE-999821203F17}"/>
              </a:ext>
            </a:extLst>
          </p:cNvPr>
          <p:cNvSpPr>
            <a:spLocks noGrp="1"/>
          </p:cNvSpPr>
          <p:nvPr>
            <p:ph idx="1"/>
          </p:nvPr>
        </p:nvSpPr>
        <p:spPr/>
        <p:txBody>
          <a:bodyPr>
            <a:normAutofit fontScale="62500" lnSpcReduction="20000"/>
          </a:bodyPr>
          <a:lstStyle/>
          <a:p>
            <a:pPr marL="0" indent="0">
              <a:buNone/>
            </a:pPr>
            <a:r>
              <a:rPr lang="en-US" dirty="0" err="1"/>
              <a:t>Penghasilan</a:t>
            </a:r>
            <a:r>
              <a:rPr lang="en-US" dirty="0"/>
              <a:t> </a:t>
            </a:r>
            <a:r>
              <a:rPr lang="en-US" dirty="0" err="1"/>
              <a:t>Kena</a:t>
            </a:r>
            <a:r>
              <a:rPr lang="en-US" dirty="0"/>
              <a:t> </a:t>
            </a:r>
            <a:r>
              <a:rPr lang="en-US" dirty="0" err="1"/>
              <a:t>Pajak</a:t>
            </a:r>
            <a:r>
              <a:rPr lang="en-US" dirty="0"/>
              <a:t> </a:t>
            </a:r>
            <a:r>
              <a:rPr lang="en-US" dirty="0" err="1"/>
              <a:t>Wajib</a:t>
            </a:r>
            <a:r>
              <a:rPr lang="en-US" dirty="0"/>
              <a:t> </a:t>
            </a:r>
            <a:r>
              <a:rPr lang="en-US" dirty="0" err="1"/>
              <a:t>Pajak</a:t>
            </a:r>
            <a:r>
              <a:rPr lang="en-US" dirty="0"/>
              <a:t> </a:t>
            </a:r>
            <a:r>
              <a:rPr lang="en-US" dirty="0" err="1"/>
              <a:t>dalam</a:t>
            </a:r>
            <a:r>
              <a:rPr lang="en-US" dirty="0"/>
              <a:t> </a:t>
            </a:r>
            <a:r>
              <a:rPr lang="en-US" dirty="0" err="1"/>
              <a:t>negeri</a:t>
            </a:r>
            <a:r>
              <a:rPr lang="en-US" dirty="0"/>
              <a:t> </a:t>
            </a:r>
            <a:r>
              <a:rPr lang="en-US" dirty="0" err="1"/>
              <a:t>dan</a:t>
            </a:r>
            <a:r>
              <a:rPr lang="en-US" dirty="0"/>
              <a:t> BUT, </a:t>
            </a:r>
            <a:r>
              <a:rPr lang="en-US" dirty="0" err="1"/>
              <a:t>dihitung</a:t>
            </a:r>
            <a:r>
              <a:rPr lang="en-US" dirty="0"/>
              <a:t> </a:t>
            </a:r>
            <a:r>
              <a:rPr lang="en-US" dirty="0" err="1"/>
              <a:t>berdasarkan</a:t>
            </a:r>
            <a:r>
              <a:rPr lang="en-US" dirty="0"/>
              <a:t> </a:t>
            </a:r>
            <a:r>
              <a:rPr lang="en-US" dirty="0" err="1"/>
              <a:t>penghasilan</a:t>
            </a:r>
            <a:r>
              <a:rPr lang="en-US" dirty="0"/>
              <a:t> </a:t>
            </a:r>
            <a:r>
              <a:rPr lang="en-US" dirty="0" err="1"/>
              <a:t>bruto</a:t>
            </a:r>
            <a:r>
              <a:rPr lang="en-US" dirty="0"/>
              <a:t> </a:t>
            </a:r>
            <a:r>
              <a:rPr lang="en-US" dirty="0" err="1"/>
              <a:t>dikurangi</a:t>
            </a:r>
            <a:r>
              <a:rPr lang="en-US" dirty="0"/>
              <a:t> </a:t>
            </a:r>
            <a:r>
              <a:rPr lang="en-US" dirty="0" err="1"/>
              <a:t>dengan</a:t>
            </a:r>
            <a:r>
              <a:rPr lang="en-US" dirty="0"/>
              <a:t> </a:t>
            </a:r>
            <a:r>
              <a:rPr lang="en-US" dirty="0" err="1"/>
              <a:t>Biaya</a:t>
            </a:r>
            <a:r>
              <a:rPr lang="en-US" dirty="0"/>
              <a:t> </a:t>
            </a:r>
            <a:r>
              <a:rPr lang="en-US" dirty="0" err="1"/>
              <a:t>untuk</a:t>
            </a:r>
            <a:r>
              <a:rPr lang="en-US" dirty="0"/>
              <a:t> </a:t>
            </a:r>
            <a:r>
              <a:rPr lang="en-US" dirty="0" err="1"/>
              <a:t>mendapatkan</a:t>
            </a:r>
            <a:r>
              <a:rPr lang="en-US" dirty="0"/>
              <a:t>, </a:t>
            </a:r>
            <a:r>
              <a:rPr lang="en-US" dirty="0" err="1"/>
              <a:t>menagih</a:t>
            </a:r>
            <a:r>
              <a:rPr lang="en-US" dirty="0"/>
              <a:t>, </a:t>
            </a:r>
            <a:r>
              <a:rPr lang="en-US" dirty="0" err="1"/>
              <a:t>dan</a:t>
            </a:r>
            <a:r>
              <a:rPr lang="en-US" dirty="0"/>
              <a:t> </a:t>
            </a:r>
            <a:r>
              <a:rPr lang="en-US" dirty="0" err="1"/>
              <a:t>memelihara</a:t>
            </a:r>
            <a:r>
              <a:rPr lang="en-US" dirty="0"/>
              <a:t> </a:t>
            </a:r>
            <a:r>
              <a:rPr lang="en-US" dirty="0" err="1"/>
              <a:t>penghasilan</a:t>
            </a:r>
            <a:r>
              <a:rPr lang="en-US" dirty="0"/>
              <a:t>: </a:t>
            </a:r>
            <a:endParaRPr lang="id-ID" dirty="0"/>
          </a:p>
          <a:p>
            <a:pPr marL="514350" lvl="0" indent="-514350">
              <a:buFont typeface="+mj-lt"/>
              <a:buAutoNum type="arabicPeriod"/>
            </a:pPr>
            <a:r>
              <a:rPr lang="en-US" dirty="0" err="1"/>
              <a:t>Biaya-biaya</a:t>
            </a:r>
            <a:r>
              <a:rPr lang="en-US" dirty="0"/>
              <a:t> yang </a:t>
            </a:r>
            <a:r>
              <a:rPr lang="en-US" dirty="0" err="1"/>
              <a:t>berhubungan</a:t>
            </a:r>
            <a:r>
              <a:rPr lang="en-US" dirty="0"/>
              <a:t> </a:t>
            </a:r>
            <a:r>
              <a:rPr lang="en-US" dirty="0" err="1"/>
              <a:t>langsung</a:t>
            </a:r>
            <a:r>
              <a:rPr lang="en-US" dirty="0"/>
              <a:t> </a:t>
            </a:r>
            <a:r>
              <a:rPr lang="en-US" dirty="0" err="1"/>
              <a:t>dengan</a:t>
            </a:r>
            <a:r>
              <a:rPr lang="en-US" dirty="0"/>
              <a:t> </a:t>
            </a:r>
            <a:r>
              <a:rPr lang="en-US" dirty="0" err="1"/>
              <a:t>kegiatan</a:t>
            </a:r>
            <a:r>
              <a:rPr lang="en-US" dirty="0"/>
              <a:t> </a:t>
            </a:r>
            <a:r>
              <a:rPr lang="en-US" dirty="0" err="1"/>
              <a:t>usaha</a:t>
            </a:r>
            <a:r>
              <a:rPr lang="en-US" dirty="0"/>
              <a:t> yang </a:t>
            </a:r>
            <a:r>
              <a:rPr lang="en-US" dirty="0" err="1"/>
              <a:t>penghasilannya</a:t>
            </a:r>
            <a:r>
              <a:rPr lang="en-US" dirty="0"/>
              <a:t> </a:t>
            </a:r>
            <a:r>
              <a:rPr lang="en-US" dirty="0" err="1"/>
              <a:t>merupakan</a:t>
            </a:r>
            <a:r>
              <a:rPr lang="en-US" dirty="0"/>
              <a:t> </a:t>
            </a:r>
            <a:r>
              <a:rPr lang="en-US" dirty="0" err="1"/>
              <a:t>objek</a:t>
            </a:r>
            <a:r>
              <a:rPr lang="en-US" dirty="0"/>
              <a:t> </a:t>
            </a:r>
            <a:r>
              <a:rPr lang="en-US" dirty="0" err="1"/>
              <a:t>pajak</a:t>
            </a:r>
            <a:r>
              <a:rPr lang="en-US" dirty="0"/>
              <a:t>. </a:t>
            </a:r>
            <a:r>
              <a:rPr lang="en-US" dirty="0" err="1"/>
              <a:t>Dengan</a:t>
            </a:r>
            <a:r>
              <a:rPr lang="en-US" dirty="0"/>
              <a:t> </a:t>
            </a:r>
            <a:r>
              <a:rPr lang="en-US" dirty="0" err="1"/>
              <a:t>demikian</a:t>
            </a:r>
            <a:r>
              <a:rPr lang="en-US" dirty="0"/>
              <a:t>, </a:t>
            </a:r>
            <a:r>
              <a:rPr lang="en-US" dirty="0" err="1"/>
              <a:t>biaya-biaya</a:t>
            </a:r>
            <a:r>
              <a:rPr lang="en-US" dirty="0"/>
              <a:t> yang </a:t>
            </a:r>
            <a:r>
              <a:rPr lang="en-US" dirty="0" err="1"/>
              <a:t>digunakan</a:t>
            </a:r>
            <a:r>
              <a:rPr lang="en-US" dirty="0"/>
              <a:t> </a:t>
            </a:r>
            <a:r>
              <a:rPr lang="en-US" dirty="0" err="1"/>
              <a:t>untuk</a:t>
            </a:r>
            <a:r>
              <a:rPr lang="en-US" dirty="0"/>
              <a:t> </a:t>
            </a:r>
            <a:r>
              <a:rPr lang="en-US" dirty="0" err="1"/>
              <a:t>mendapatkan</a:t>
            </a:r>
            <a:r>
              <a:rPr lang="en-US" dirty="0"/>
              <a:t>, </a:t>
            </a:r>
            <a:r>
              <a:rPr lang="en-US" dirty="0" err="1"/>
              <a:t>menagih</a:t>
            </a:r>
            <a:r>
              <a:rPr lang="en-US" dirty="0"/>
              <a:t>, </a:t>
            </a:r>
            <a:r>
              <a:rPr lang="en-US" dirty="0" err="1"/>
              <a:t>dan</a:t>
            </a:r>
            <a:r>
              <a:rPr lang="en-US" dirty="0"/>
              <a:t> </a:t>
            </a:r>
            <a:r>
              <a:rPr lang="en-US" dirty="0" err="1"/>
              <a:t>memelihara</a:t>
            </a:r>
            <a:r>
              <a:rPr lang="en-US" dirty="0"/>
              <a:t> </a:t>
            </a:r>
            <a:r>
              <a:rPr lang="en-US" dirty="0" err="1"/>
              <a:t>penghasilan</a:t>
            </a:r>
            <a:r>
              <a:rPr lang="en-US" dirty="0"/>
              <a:t> yang </a:t>
            </a:r>
            <a:r>
              <a:rPr lang="en-US" dirty="0" err="1"/>
              <a:t>bukan</a:t>
            </a:r>
            <a:r>
              <a:rPr lang="en-US" dirty="0"/>
              <a:t> </a:t>
            </a:r>
            <a:r>
              <a:rPr lang="en-US" dirty="0" err="1"/>
              <a:t>merupakan</a:t>
            </a:r>
            <a:r>
              <a:rPr lang="en-US" dirty="0"/>
              <a:t> </a:t>
            </a:r>
            <a:r>
              <a:rPr lang="en-US" dirty="0" err="1"/>
              <a:t>objek</a:t>
            </a:r>
            <a:r>
              <a:rPr lang="en-US" dirty="0"/>
              <a:t> </a:t>
            </a:r>
            <a:r>
              <a:rPr lang="en-US" dirty="0" err="1"/>
              <a:t>pajak</a:t>
            </a:r>
            <a:r>
              <a:rPr lang="en-US" dirty="0"/>
              <a:t> </a:t>
            </a:r>
            <a:r>
              <a:rPr lang="en-US" dirty="0" err="1"/>
              <a:t>atau</a:t>
            </a:r>
            <a:r>
              <a:rPr lang="en-US" dirty="0"/>
              <a:t> </a:t>
            </a:r>
            <a:r>
              <a:rPr lang="en-US" dirty="0" err="1"/>
              <a:t>pengenaan</a:t>
            </a:r>
            <a:r>
              <a:rPr lang="en-US" dirty="0"/>
              <a:t> </a:t>
            </a:r>
            <a:r>
              <a:rPr lang="en-US" dirty="0" err="1"/>
              <a:t>pajaknya</a:t>
            </a:r>
            <a:r>
              <a:rPr lang="en-US" dirty="0"/>
              <a:t> </a:t>
            </a:r>
            <a:r>
              <a:rPr lang="en-US" dirty="0" err="1"/>
              <a:t>bersifat</a:t>
            </a:r>
            <a:r>
              <a:rPr lang="en-US" dirty="0"/>
              <a:t> final </a:t>
            </a:r>
            <a:r>
              <a:rPr lang="en-US" dirty="0" err="1"/>
              <a:t>tidak</a:t>
            </a:r>
            <a:r>
              <a:rPr lang="en-US" dirty="0"/>
              <a:t> </a:t>
            </a:r>
            <a:r>
              <a:rPr lang="en-US" dirty="0" err="1"/>
              <a:t>dapat</a:t>
            </a:r>
            <a:r>
              <a:rPr lang="en-US" dirty="0"/>
              <a:t> </a:t>
            </a:r>
            <a:r>
              <a:rPr lang="en-US" dirty="0" err="1"/>
              <a:t>dikurangkan</a:t>
            </a:r>
            <a:r>
              <a:rPr lang="en-US" dirty="0"/>
              <a:t> </a:t>
            </a:r>
            <a:r>
              <a:rPr lang="en-US" dirty="0" err="1"/>
              <a:t>dari</a:t>
            </a:r>
            <a:r>
              <a:rPr lang="en-US" dirty="0"/>
              <a:t> </a:t>
            </a:r>
            <a:r>
              <a:rPr lang="en-US" dirty="0" err="1"/>
              <a:t>penghasilan</a:t>
            </a:r>
            <a:r>
              <a:rPr lang="en-US" dirty="0"/>
              <a:t> </a:t>
            </a:r>
            <a:r>
              <a:rPr lang="en-US" dirty="0" err="1"/>
              <a:t>bruto</a:t>
            </a:r>
            <a:r>
              <a:rPr lang="en-US" dirty="0"/>
              <a:t>. </a:t>
            </a:r>
            <a:endParaRPr lang="id-ID" dirty="0"/>
          </a:p>
          <a:p>
            <a:pPr marL="514350" indent="-514350">
              <a:buFont typeface="+mj-lt"/>
              <a:buAutoNum type="arabicPeriod"/>
            </a:pPr>
            <a:r>
              <a:rPr lang="en-US" dirty="0" err="1"/>
              <a:t>Termasuk</a:t>
            </a:r>
            <a:r>
              <a:rPr lang="en-US" dirty="0"/>
              <a:t> </a:t>
            </a:r>
            <a:r>
              <a:rPr lang="en-US" dirty="0" err="1"/>
              <a:t>biaya</a:t>
            </a:r>
            <a:r>
              <a:rPr lang="en-US" dirty="0"/>
              <a:t> yang </a:t>
            </a:r>
            <a:r>
              <a:rPr lang="en-US" dirty="0" err="1"/>
              <a:t>dapat</a:t>
            </a:r>
            <a:r>
              <a:rPr lang="en-US" dirty="0"/>
              <a:t> </a:t>
            </a:r>
            <a:r>
              <a:rPr lang="en-US" dirty="0" err="1"/>
              <a:t>dikurangkan</a:t>
            </a:r>
            <a:r>
              <a:rPr lang="en-US" dirty="0"/>
              <a:t> </a:t>
            </a:r>
            <a:r>
              <a:rPr lang="en-US" dirty="0" err="1"/>
              <a:t>adalah</a:t>
            </a:r>
            <a:r>
              <a:rPr lang="en-US" dirty="0"/>
              <a:t> </a:t>
            </a:r>
            <a:r>
              <a:rPr lang="en-US" dirty="0" err="1"/>
              <a:t>biaya</a:t>
            </a:r>
            <a:r>
              <a:rPr lang="en-US" dirty="0"/>
              <a:t> </a:t>
            </a:r>
            <a:r>
              <a:rPr lang="en-US" dirty="0" err="1"/>
              <a:t>pembelian</a:t>
            </a:r>
            <a:r>
              <a:rPr lang="en-US" dirty="0"/>
              <a:t> </a:t>
            </a:r>
            <a:r>
              <a:rPr lang="en-US" dirty="0" err="1"/>
              <a:t>bahan</a:t>
            </a:r>
            <a:r>
              <a:rPr lang="en-US" dirty="0"/>
              <a:t>, </a:t>
            </a:r>
            <a:r>
              <a:rPr lang="en-US" dirty="0" err="1"/>
              <a:t>biaya</a:t>
            </a:r>
            <a:r>
              <a:rPr lang="en-US" dirty="0"/>
              <a:t> </a:t>
            </a:r>
            <a:r>
              <a:rPr lang="en-US" dirty="0" err="1"/>
              <a:t>berkenaan</a:t>
            </a:r>
            <a:r>
              <a:rPr lang="en-US" dirty="0"/>
              <a:t> </a:t>
            </a:r>
            <a:r>
              <a:rPr lang="en-US" dirty="0" err="1"/>
              <a:t>dengan</a:t>
            </a:r>
            <a:r>
              <a:rPr lang="en-US" dirty="0"/>
              <a:t> </a:t>
            </a:r>
            <a:r>
              <a:rPr lang="en-US" dirty="0" err="1"/>
              <a:t>pekerjaan</a:t>
            </a:r>
            <a:r>
              <a:rPr lang="en-US" dirty="0"/>
              <a:t> </a:t>
            </a:r>
            <a:r>
              <a:rPr lang="en-US" dirty="0" err="1"/>
              <a:t>atau</a:t>
            </a:r>
            <a:r>
              <a:rPr lang="en-US" dirty="0"/>
              <a:t> </a:t>
            </a:r>
            <a:r>
              <a:rPr lang="en-US" dirty="0" err="1"/>
              <a:t>jasa</a:t>
            </a:r>
            <a:r>
              <a:rPr lang="en-US" dirty="0"/>
              <a:t> </a:t>
            </a:r>
            <a:r>
              <a:rPr lang="en-US" dirty="0" err="1"/>
              <a:t>termasuk</a:t>
            </a:r>
            <a:r>
              <a:rPr lang="en-US" dirty="0"/>
              <a:t> </a:t>
            </a:r>
            <a:r>
              <a:rPr lang="en-US" dirty="0" err="1"/>
              <a:t>upah</a:t>
            </a:r>
            <a:r>
              <a:rPr lang="en-US" dirty="0"/>
              <a:t>, </a:t>
            </a:r>
            <a:r>
              <a:rPr lang="en-US" dirty="0" err="1"/>
              <a:t>gaji</a:t>
            </a:r>
            <a:r>
              <a:rPr lang="en-US" dirty="0"/>
              <a:t>, honorarium, bonus, </a:t>
            </a:r>
            <a:r>
              <a:rPr lang="en-US" dirty="0" err="1"/>
              <a:t>gratifikasi</a:t>
            </a:r>
            <a:r>
              <a:rPr lang="en-US" dirty="0"/>
              <a:t> </a:t>
            </a:r>
            <a:r>
              <a:rPr lang="en-US" dirty="0" err="1"/>
              <a:t>dan</a:t>
            </a:r>
            <a:r>
              <a:rPr lang="en-US" dirty="0"/>
              <a:t> </a:t>
            </a:r>
            <a:r>
              <a:rPr lang="en-US" dirty="0" err="1"/>
              <a:t>tunjangan</a:t>
            </a:r>
            <a:r>
              <a:rPr lang="en-US" dirty="0"/>
              <a:t> yang </a:t>
            </a:r>
            <a:r>
              <a:rPr lang="en-US" dirty="0" err="1"/>
              <a:t>diberikan</a:t>
            </a:r>
            <a:r>
              <a:rPr lang="en-US" dirty="0"/>
              <a:t> </a:t>
            </a:r>
            <a:r>
              <a:rPr lang="en-US" dirty="0" err="1"/>
              <a:t>dalam</a:t>
            </a:r>
            <a:r>
              <a:rPr lang="en-US" dirty="0"/>
              <a:t> </a:t>
            </a:r>
            <a:r>
              <a:rPr lang="en-US" dirty="0" err="1"/>
              <a:t>bentuk</a:t>
            </a:r>
            <a:r>
              <a:rPr lang="en-US" dirty="0"/>
              <a:t> </a:t>
            </a:r>
            <a:r>
              <a:rPr lang="en-US" dirty="0" err="1"/>
              <a:t>uang</a:t>
            </a:r>
            <a:r>
              <a:rPr lang="en-US" dirty="0"/>
              <a:t>, </a:t>
            </a:r>
            <a:r>
              <a:rPr lang="en-US" dirty="0" err="1"/>
              <a:t>bunga</a:t>
            </a:r>
            <a:r>
              <a:rPr lang="en-US" dirty="0"/>
              <a:t>, </a:t>
            </a:r>
            <a:r>
              <a:rPr lang="en-US" dirty="0" err="1"/>
              <a:t>sewa</a:t>
            </a:r>
            <a:r>
              <a:rPr lang="en-US" dirty="0"/>
              <a:t>, </a:t>
            </a:r>
            <a:r>
              <a:rPr lang="en-US" dirty="0" err="1"/>
              <a:t>royalti</a:t>
            </a:r>
            <a:r>
              <a:rPr lang="en-US" dirty="0"/>
              <a:t>, </a:t>
            </a:r>
            <a:r>
              <a:rPr lang="en-US" dirty="0" err="1"/>
              <a:t>biaya</a:t>
            </a:r>
            <a:r>
              <a:rPr lang="en-US" dirty="0"/>
              <a:t> </a:t>
            </a:r>
            <a:r>
              <a:rPr lang="en-US" dirty="0" err="1"/>
              <a:t>perjalanan</a:t>
            </a:r>
            <a:r>
              <a:rPr lang="en-US" dirty="0"/>
              <a:t>, </a:t>
            </a:r>
            <a:r>
              <a:rPr lang="en-US" dirty="0" err="1"/>
              <a:t>biaya</a:t>
            </a:r>
            <a:r>
              <a:rPr lang="en-US" dirty="0"/>
              <a:t> </a:t>
            </a:r>
            <a:r>
              <a:rPr lang="en-US" dirty="0" err="1"/>
              <a:t>promosi</a:t>
            </a:r>
            <a:r>
              <a:rPr lang="en-US" dirty="0"/>
              <a:t> </a:t>
            </a:r>
            <a:r>
              <a:rPr lang="en-US" dirty="0" err="1"/>
              <a:t>dan</a:t>
            </a:r>
            <a:r>
              <a:rPr lang="en-US" dirty="0"/>
              <a:t> </a:t>
            </a:r>
            <a:r>
              <a:rPr lang="en-US" dirty="0" err="1"/>
              <a:t>penjualan</a:t>
            </a:r>
            <a:r>
              <a:rPr lang="en-US" dirty="0"/>
              <a:t>, </a:t>
            </a:r>
            <a:r>
              <a:rPr lang="en-US" dirty="0" err="1"/>
              <a:t>biaya</a:t>
            </a:r>
            <a:r>
              <a:rPr lang="en-US" dirty="0"/>
              <a:t> </a:t>
            </a:r>
            <a:r>
              <a:rPr lang="en-US" dirty="0" err="1"/>
              <a:t>pengolahan</a:t>
            </a:r>
            <a:r>
              <a:rPr lang="en-US" dirty="0"/>
              <a:t> </a:t>
            </a:r>
            <a:r>
              <a:rPr lang="en-US" dirty="0" err="1"/>
              <a:t>limbah</a:t>
            </a:r>
            <a:r>
              <a:rPr lang="en-US" dirty="0"/>
              <a:t>, </a:t>
            </a:r>
            <a:r>
              <a:rPr lang="en-US" dirty="0" err="1"/>
              <a:t>premi</a:t>
            </a:r>
            <a:r>
              <a:rPr lang="en-US" dirty="0"/>
              <a:t> </a:t>
            </a:r>
            <a:r>
              <a:rPr lang="en-US" dirty="0" err="1"/>
              <a:t>asuransi</a:t>
            </a:r>
            <a:r>
              <a:rPr lang="en-US" dirty="0"/>
              <a:t>, </a:t>
            </a:r>
            <a:r>
              <a:rPr lang="en-US" dirty="0" err="1"/>
              <a:t>biaya</a:t>
            </a:r>
            <a:r>
              <a:rPr lang="en-US" dirty="0"/>
              <a:t> </a:t>
            </a:r>
            <a:r>
              <a:rPr lang="en-US" dirty="0" err="1"/>
              <a:t>administrasi</a:t>
            </a:r>
            <a:r>
              <a:rPr lang="en-US" dirty="0"/>
              <a:t>, </a:t>
            </a:r>
            <a:r>
              <a:rPr lang="en-US" dirty="0" err="1"/>
              <a:t>dan</a:t>
            </a:r>
            <a:r>
              <a:rPr lang="en-US" dirty="0"/>
              <a:t> </a:t>
            </a:r>
            <a:r>
              <a:rPr lang="en-US" dirty="0" err="1"/>
              <a:t>pajak</a:t>
            </a:r>
            <a:r>
              <a:rPr lang="en-US" dirty="0"/>
              <a:t> </a:t>
            </a:r>
            <a:r>
              <a:rPr lang="en-US" i="1" dirty="0" err="1"/>
              <a:t>kecuali</a:t>
            </a:r>
            <a:r>
              <a:rPr lang="en-US" dirty="0"/>
              <a:t> </a:t>
            </a:r>
            <a:r>
              <a:rPr lang="en-US" dirty="0" err="1"/>
              <a:t>pajak</a:t>
            </a:r>
            <a:r>
              <a:rPr lang="en-US" dirty="0"/>
              <a:t> </a:t>
            </a:r>
            <a:r>
              <a:rPr lang="en-US" dirty="0" err="1"/>
              <a:t>penghasilan</a:t>
            </a:r>
            <a:r>
              <a:rPr lang="en-US" dirty="0"/>
              <a:t>. </a:t>
            </a:r>
            <a:endParaRPr lang="id-ID" dirty="0"/>
          </a:p>
          <a:p>
            <a:pPr marL="514350" lvl="0" indent="-514350">
              <a:buFont typeface="+mj-lt"/>
              <a:buAutoNum type="arabicPeriod"/>
            </a:pPr>
            <a:r>
              <a:rPr lang="en-US" dirty="0" err="1"/>
              <a:t>Penyusutan</a:t>
            </a:r>
            <a:r>
              <a:rPr lang="en-US" dirty="0"/>
              <a:t> </a:t>
            </a:r>
            <a:r>
              <a:rPr lang="en-US" dirty="0" err="1"/>
              <a:t>atas</a:t>
            </a:r>
            <a:r>
              <a:rPr lang="en-US" dirty="0"/>
              <a:t> </a:t>
            </a:r>
            <a:r>
              <a:rPr lang="en-US" dirty="0" err="1"/>
              <a:t>pengeluaran</a:t>
            </a:r>
            <a:r>
              <a:rPr lang="en-US" dirty="0"/>
              <a:t> </a:t>
            </a:r>
            <a:r>
              <a:rPr lang="en-US" dirty="0" err="1"/>
              <a:t>untuk</a:t>
            </a:r>
            <a:r>
              <a:rPr lang="en-US" dirty="0"/>
              <a:t> </a:t>
            </a:r>
            <a:r>
              <a:rPr lang="en-US" dirty="0" err="1"/>
              <a:t>memperoleh</a:t>
            </a:r>
            <a:r>
              <a:rPr lang="en-US" dirty="0"/>
              <a:t> </a:t>
            </a:r>
            <a:r>
              <a:rPr lang="en-US" dirty="0" err="1"/>
              <a:t>harta</a:t>
            </a:r>
            <a:r>
              <a:rPr lang="en-US" dirty="0"/>
              <a:t> </a:t>
            </a:r>
            <a:r>
              <a:rPr lang="en-US" dirty="0" err="1"/>
              <a:t>berwujud</a:t>
            </a:r>
            <a:r>
              <a:rPr lang="en-US" dirty="0"/>
              <a:t> </a:t>
            </a:r>
            <a:r>
              <a:rPr lang="en-US" dirty="0" err="1"/>
              <a:t>dan</a:t>
            </a:r>
            <a:r>
              <a:rPr lang="en-US" dirty="0"/>
              <a:t> </a:t>
            </a:r>
            <a:r>
              <a:rPr lang="en-US" dirty="0" err="1"/>
              <a:t>amortisasi</a:t>
            </a:r>
            <a:r>
              <a:rPr lang="en-US" dirty="0"/>
              <a:t> </a:t>
            </a:r>
            <a:r>
              <a:rPr lang="en-US" dirty="0" err="1"/>
              <a:t>atas</a:t>
            </a:r>
            <a:r>
              <a:rPr lang="en-US" dirty="0"/>
              <a:t> </a:t>
            </a:r>
            <a:r>
              <a:rPr lang="en-US" dirty="0" err="1"/>
              <a:t>pengeluaran</a:t>
            </a:r>
            <a:r>
              <a:rPr lang="en-US" dirty="0"/>
              <a:t> </a:t>
            </a:r>
            <a:r>
              <a:rPr lang="en-US" dirty="0" err="1"/>
              <a:t>untuk</a:t>
            </a:r>
            <a:r>
              <a:rPr lang="en-US" dirty="0"/>
              <a:t> </a:t>
            </a:r>
            <a:r>
              <a:rPr lang="en-US" dirty="0" err="1"/>
              <a:t>memperoleh</a:t>
            </a:r>
            <a:r>
              <a:rPr lang="en-US" dirty="0"/>
              <a:t> </a:t>
            </a:r>
            <a:r>
              <a:rPr lang="en-US" dirty="0" err="1"/>
              <a:t>hak</a:t>
            </a:r>
            <a:r>
              <a:rPr lang="en-US" dirty="0"/>
              <a:t> </a:t>
            </a:r>
            <a:r>
              <a:rPr lang="en-US" dirty="0" err="1"/>
              <a:t>dan</a:t>
            </a:r>
            <a:r>
              <a:rPr lang="en-US" dirty="0"/>
              <a:t> </a:t>
            </a:r>
            <a:r>
              <a:rPr lang="en-US" dirty="0" err="1"/>
              <a:t>atas</a:t>
            </a:r>
            <a:r>
              <a:rPr lang="en-US" dirty="0"/>
              <a:t> </a:t>
            </a:r>
            <a:r>
              <a:rPr lang="en-US" dirty="0" err="1"/>
              <a:t>biaya</a:t>
            </a:r>
            <a:r>
              <a:rPr lang="en-US" dirty="0"/>
              <a:t> lain yang </a:t>
            </a:r>
            <a:r>
              <a:rPr lang="en-US" dirty="0" err="1"/>
              <a:t>memiliki</a:t>
            </a:r>
            <a:r>
              <a:rPr lang="en-US" dirty="0"/>
              <a:t> masa </a:t>
            </a:r>
            <a:r>
              <a:rPr lang="en-US" dirty="0" err="1"/>
              <a:t>manfaat</a:t>
            </a:r>
            <a:r>
              <a:rPr lang="en-US" dirty="0"/>
              <a:t> </a:t>
            </a:r>
            <a:r>
              <a:rPr lang="en-US" dirty="0" err="1"/>
              <a:t>lebih</a:t>
            </a:r>
            <a:r>
              <a:rPr lang="en-US" dirty="0"/>
              <a:t> </a:t>
            </a:r>
            <a:r>
              <a:rPr lang="en-US" dirty="0" err="1"/>
              <a:t>dari</a:t>
            </a:r>
            <a:r>
              <a:rPr lang="en-US" dirty="0"/>
              <a:t> 1 (</a:t>
            </a:r>
            <a:r>
              <a:rPr lang="en-US" dirty="0" err="1"/>
              <a:t>satu</a:t>
            </a:r>
            <a:r>
              <a:rPr lang="en-US" dirty="0"/>
              <a:t>) </a:t>
            </a:r>
            <a:r>
              <a:rPr lang="en-US" dirty="0" err="1"/>
              <a:t>tahun</a:t>
            </a:r>
            <a:r>
              <a:rPr lang="en-US" dirty="0"/>
              <a:t>, </a:t>
            </a:r>
            <a:r>
              <a:rPr lang="en-US" dirty="0" err="1"/>
              <a:t>sepanjang</a:t>
            </a:r>
            <a:r>
              <a:rPr lang="en-US" dirty="0"/>
              <a:t> </a:t>
            </a:r>
            <a:r>
              <a:rPr lang="en-US" dirty="0" err="1"/>
              <a:t>harta</a:t>
            </a:r>
            <a:r>
              <a:rPr lang="en-US" dirty="0"/>
              <a:t> yang </a:t>
            </a:r>
            <a:r>
              <a:rPr lang="en-US" dirty="0" err="1"/>
              <a:t>disusutkan</a:t>
            </a:r>
            <a:r>
              <a:rPr lang="en-US" dirty="0"/>
              <a:t> </a:t>
            </a:r>
            <a:r>
              <a:rPr lang="en-US" dirty="0" err="1"/>
              <a:t>atau</a:t>
            </a:r>
            <a:r>
              <a:rPr lang="en-US" dirty="0"/>
              <a:t> </a:t>
            </a:r>
            <a:r>
              <a:rPr lang="en-US" dirty="0" err="1"/>
              <a:t>diamortisasi</a:t>
            </a:r>
            <a:r>
              <a:rPr lang="en-US" dirty="0"/>
              <a:t> </a:t>
            </a:r>
            <a:r>
              <a:rPr lang="en-US" dirty="0" err="1"/>
              <a:t>tersebut</a:t>
            </a:r>
            <a:r>
              <a:rPr lang="en-US" dirty="0"/>
              <a:t> </a:t>
            </a:r>
            <a:r>
              <a:rPr lang="en-US" dirty="0" err="1"/>
              <a:t>digunakan</a:t>
            </a:r>
            <a:r>
              <a:rPr lang="en-US" dirty="0"/>
              <a:t> </a:t>
            </a:r>
            <a:r>
              <a:rPr lang="en-US" dirty="0" err="1"/>
              <a:t>untuk</a:t>
            </a:r>
            <a:r>
              <a:rPr lang="en-US" dirty="0"/>
              <a:t> </a:t>
            </a:r>
            <a:r>
              <a:rPr lang="en-US" dirty="0" err="1"/>
              <a:t>mendapatkan</a:t>
            </a:r>
            <a:r>
              <a:rPr lang="en-US" dirty="0"/>
              <a:t>, </a:t>
            </a:r>
            <a:r>
              <a:rPr lang="en-US" dirty="0" err="1"/>
              <a:t>menagih</a:t>
            </a:r>
            <a:r>
              <a:rPr lang="en-US" dirty="0"/>
              <a:t>, </a:t>
            </a:r>
            <a:r>
              <a:rPr lang="en-US" dirty="0" err="1"/>
              <a:t>dan</a:t>
            </a:r>
            <a:r>
              <a:rPr lang="en-US" dirty="0"/>
              <a:t> </a:t>
            </a:r>
            <a:r>
              <a:rPr lang="en-US" dirty="0" err="1"/>
              <a:t>memelihara</a:t>
            </a:r>
            <a:r>
              <a:rPr lang="en-US" dirty="0"/>
              <a:t> </a:t>
            </a:r>
            <a:r>
              <a:rPr lang="en-US" dirty="0" err="1"/>
              <a:t>penghasilan</a:t>
            </a:r>
            <a:r>
              <a:rPr lang="en-US" dirty="0"/>
              <a:t> (</a:t>
            </a:r>
            <a:r>
              <a:rPr lang="en-US" dirty="0" err="1"/>
              <a:t>objek</a:t>
            </a:r>
            <a:r>
              <a:rPr lang="en-US" dirty="0"/>
              <a:t> </a:t>
            </a:r>
            <a:r>
              <a:rPr lang="en-US" dirty="0" err="1"/>
              <a:t>pajak</a:t>
            </a:r>
            <a:r>
              <a:rPr lang="en-US" dirty="0"/>
              <a:t>). </a:t>
            </a:r>
            <a:endParaRPr lang="id-ID" dirty="0"/>
          </a:p>
          <a:p>
            <a:pPr marL="514350" lvl="0" indent="-514350">
              <a:buFont typeface="+mj-lt"/>
              <a:buAutoNum type="arabicPeriod"/>
            </a:pPr>
            <a:r>
              <a:rPr lang="en-US" dirty="0" err="1"/>
              <a:t>Iuran</a:t>
            </a:r>
            <a:r>
              <a:rPr lang="en-US" dirty="0"/>
              <a:t> </a:t>
            </a:r>
            <a:r>
              <a:rPr lang="en-US" dirty="0" err="1"/>
              <a:t>kepada</a:t>
            </a:r>
            <a:r>
              <a:rPr lang="en-US" dirty="0"/>
              <a:t> dana </a:t>
            </a:r>
            <a:r>
              <a:rPr lang="en-US" dirty="0" err="1"/>
              <a:t>pensiun</a:t>
            </a:r>
            <a:r>
              <a:rPr lang="en-US" dirty="0"/>
              <a:t> yang </a:t>
            </a:r>
            <a:r>
              <a:rPr lang="en-US" dirty="0" err="1"/>
              <a:t>pendiriannya</a:t>
            </a:r>
            <a:r>
              <a:rPr lang="en-US" dirty="0"/>
              <a:t> </a:t>
            </a:r>
            <a:r>
              <a:rPr lang="en-US" dirty="0" err="1"/>
              <a:t>telah</a:t>
            </a:r>
            <a:r>
              <a:rPr lang="en-US" dirty="0"/>
              <a:t> </a:t>
            </a:r>
            <a:r>
              <a:rPr lang="en-US" dirty="0" err="1"/>
              <a:t>disahkan</a:t>
            </a:r>
            <a:r>
              <a:rPr lang="en-US" dirty="0"/>
              <a:t> </a:t>
            </a:r>
            <a:r>
              <a:rPr lang="en-US" dirty="0" err="1"/>
              <a:t>oleh</a:t>
            </a:r>
            <a:r>
              <a:rPr lang="en-US" dirty="0"/>
              <a:t> Menteri </a:t>
            </a:r>
            <a:r>
              <a:rPr lang="en-US" dirty="0" err="1"/>
              <a:t>Keuangan</a:t>
            </a:r>
            <a:r>
              <a:rPr lang="en-US" dirty="0"/>
              <a:t>. </a:t>
            </a:r>
            <a:endParaRPr lang="id-ID" dirty="0"/>
          </a:p>
          <a:p>
            <a:pPr marL="514350" lvl="0" indent="-514350">
              <a:buFont typeface="+mj-lt"/>
              <a:buAutoNum type="arabicPeriod"/>
            </a:pPr>
            <a:r>
              <a:rPr lang="en-US" dirty="0" err="1"/>
              <a:t>Kerugian</a:t>
            </a:r>
            <a:r>
              <a:rPr lang="en-US" dirty="0"/>
              <a:t> </a:t>
            </a:r>
            <a:r>
              <a:rPr lang="en-US" dirty="0" err="1"/>
              <a:t>karena</a:t>
            </a:r>
            <a:r>
              <a:rPr lang="en-US" dirty="0"/>
              <a:t> </a:t>
            </a:r>
            <a:r>
              <a:rPr lang="en-US" dirty="0" err="1"/>
              <a:t>penjualan</a:t>
            </a:r>
            <a:r>
              <a:rPr lang="en-US" dirty="0"/>
              <a:t> </a:t>
            </a:r>
            <a:r>
              <a:rPr lang="en-US" dirty="0" err="1"/>
              <a:t>atau</a:t>
            </a:r>
            <a:r>
              <a:rPr lang="en-US" dirty="0"/>
              <a:t> </a:t>
            </a:r>
            <a:r>
              <a:rPr lang="en-US" dirty="0" err="1"/>
              <a:t>pengalihan</a:t>
            </a:r>
            <a:r>
              <a:rPr lang="en-US" dirty="0"/>
              <a:t> </a:t>
            </a:r>
            <a:r>
              <a:rPr lang="en-US" dirty="0" err="1"/>
              <a:t>harta</a:t>
            </a:r>
            <a:r>
              <a:rPr lang="en-US" dirty="0"/>
              <a:t> yang </a:t>
            </a:r>
            <a:r>
              <a:rPr lang="en-US" dirty="0" err="1"/>
              <a:t>dimiliki</a:t>
            </a:r>
            <a:r>
              <a:rPr lang="en-US" dirty="0"/>
              <a:t> </a:t>
            </a:r>
            <a:r>
              <a:rPr lang="en-US" dirty="0" err="1"/>
              <a:t>untuk</a:t>
            </a:r>
            <a:r>
              <a:rPr lang="en-US" dirty="0"/>
              <a:t> </a:t>
            </a:r>
            <a:r>
              <a:rPr lang="en-US" dirty="0" err="1"/>
              <a:t>mendapatkan</a:t>
            </a:r>
            <a:r>
              <a:rPr lang="en-US" dirty="0"/>
              <a:t>, </a:t>
            </a:r>
            <a:r>
              <a:rPr lang="en-US" dirty="0" err="1"/>
              <a:t>menagih</a:t>
            </a:r>
            <a:r>
              <a:rPr lang="en-US" dirty="0"/>
              <a:t>, </a:t>
            </a:r>
            <a:r>
              <a:rPr lang="en-US" dirty="0" err="1"/>
              <a:t>dan</a:t>
            </a:r>
            <a:r>
              <a:rPr lang="en-US" dirty="0"/>
              <a:t> </a:t>
            </a:r>
            <a:r>
              <a:rPr lang="en-US" dirty="0" err="1"/>
              <a:t>memelihara</a:t>
            </a:r>
            <a:r>
              <a:rPr lang="en-US" dirty="0"/>
              <a:t> </a:t>
            </a:r>
            <a:r>
              <a:rPr lang="en-US" dirty="0" err="1"/>
              <a:t>penghasilan</a:t>
            </a:r>
            <a:r>
              <a:rPr lang="en-US" dirty="0"/>
              <a:t>. </a:t>
            </a:r>
            <a:endParaRPr lang="id-ID" dirty="0"/>
          </a:p>
          <a:p>
            <a:pPr marL="514350" lvl="0" indent="-514350">
              <a:buFont typeface="+mj-lt"/>
              <a:buAutoNum type="arabicPeriod"/>
            </a:pPr>
            <a:r>
              <a:rPr lang="en-US" dirty="0" err="1"/>
              <a:t>Kerugian</a:t>
            </a:r>
            <a:r>
              <a:rPr lang="en-US" dirty="0"/>
              <a:t> </a:t>
            </a:r>
            <a:r>
              <a:rPr lang="en-US" dirty="0" err="1"/>
              <a:t>dari</a:t>
            </a:r>
            <a:r>
              <a:rPr lang="en-US" dirty="0"/>
              <a:t> </a:t>
            </a:r>
            <a:r>
              <a:rPr lang="en-US" dirty="0" err="1"/>
              <a:t>selisih</a:t>
            </a:r>
            <a:r>
              <a:rPr lang="en-US" dirty="0"/>
              <a:t> </a:t>
            </a:r>
            <a:r>
              <a:rPr lang="en-US" dirty="0" err="1"/>
              <a:t>kurs</a:t>
            </a:r>
            <a:r>
              <a:rPr lang="en-US" dirty="0"/>
              <a:t> </a:t>
            </a:r>
            <a:r>
              <a:rPr lang="en-US" dirty="0" err="1"/>
              <a:t>mata</a:t>
            </a:r>
            <a:r>
              <a:rPr lang="en-US" dirty="0"/>
              <a:t> </a:t>
            </a:r>
            <a:r>
              <a:rPr lang="en-US" dirty="0" err="1"/>
              <a:t>uang</a:t>
            </a:r>
            <a:r>
              <a:rPr lang="en-US" dirty="0"/>
              <a:t> </a:t>
            </a:r>
            <a:r>
              <a:rPr lang="en-US" dirty="0" err="1"/>
              <a:t>asing</a:t>
            </a:r>
            <a:r>
              <a:rPr lang="id-ID" dirty="0"/>
              <a:t>.</a:t>
            </a:r>
          </a:p>
        </p:txBody>
      </p:sp>
    </p:spTree>
    <p:extLst>
      <p:ext uri="{BB962C8B-B14F-4D97-AF65-F5344CB8AC3E}">
        <p14:creationId xmlns:p14="http://schemas.microsoft.com/office/powerpoint/2010/main" val="2853679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1B2EB-2E84-41C5-8C40-29C0747ECAFC}"/>
              </a:ext>
            </a:extLst>
          </p:cNvPr>
          <p:cNvSpPr>
            <a:spLocks noGrp="1"/>
          </p:cNvSpPr>
          <p:nvPr>
            <p:ph type="title"/>
          </p:nvPr>
        </p:nvSpPr>
        <p:spPr/>
        <p:txBody>
          <a:bodyPr/>
          <a:lstStyle/>
          <a:p>
            <a:r>
              <a:rPr lang="id-ID" b="1" dirty="0"/>
              <a:t>BIAYA-BIAYA YANG DAPAT DIKURANGKAN </a:t>
            </a:r>
            <a:endParaRPr lang="id-ID" dirty="0"/>
          </a:p>
        </p:txBody>
      </p:sp>
      <p:sp>
        <p:nvSpPr>
          <p:cNvPr id="3" name="Content Placeholder 2">
            <a:extLst>
              <a:ext uri="{FF2B5EF4-FFF2-40B4-BE49-F238E27FC236}">
                <a16:creationId xmlns:a16="http://schemas.microsoft.com/office/drawing/2014/main" id="{035ACEA9-60AD-4739-9271-BBC0AACCDFA1}"/>
              </a:ext>
            </a:extLst>
          </p:cNvPr>
          <p:cNvSpPr>
            <a:spLocks noGrp="1"/>
          </p:cNvSpPr>
          <p:nvPr>
            <p:ph idx="1"/>
          </p:nvPr>
        </p:nvSpPr>
        <p:spPr/>
        <p:txBody>
          <a:bodyPr>
            <a:normAutofit fontScale="55000" lnSpcReduction="20000"/>
          </a:bodyPr>
          <a:lstStyle/>
          <a:p>
            <a:pPr marL="514350" indent="-514350">
              <a:buFont typeface="+mj-lt"/>
              <a:buAutoNum type="arabicPeriod" startAt="6"/>
            </a:pPr>
            <a:r>
              <a:rPr lang="id-ID" dirty="0"/>
              <a:t>Biaya penelitian dan pengembangan perusahaan yang dilakukan di Indonesia. </a:t>
            </a:r>
          </a:p>
          <a:p>
            <a:pPr marL="514350" indent="-514350">
              <a:buFont typeface="+mj-lt"/>
              <a:buAutoNum type="arabicPeriod" startAt="6"/>
            </a:pPr>
            <a:r>
              <a:rPr lang="id-ID" dirty="0"/>
              <a:t>Biaya bea siswa, magang, dan pelatihan dengan memperhatikan kewajaran dan kepentingan perusahaan, dengan syarat : </a:t>
            </a:r>
          </a:p>
          <a:p>
            <a:pPr marL="971550" lvl="1" indent="-514350">
              <a:buFont typeface="+mj-lt"/>
              <a:buAutoNum type="alphaLcPeriod"/>
            </a:pPr>
            <a:r>
              <a:rPr lang="id-ID" dirty="0"/>
              <a:t>Berhubungan langsung dengan usaha atau kegiatan untuk mendapatkan, menagih dan memelihara (3M) penghasilan</a:t>
            </a:r>
          </a:p>
          <a:p>
            <a:pPr marL="971550" lvl="1" indent="-514350">
              <a:buFont typeface="+mj-lt"/>
              <a:buAutoNum type="alphaLcPeriod"/>
            </a:pPr>
            <a:r>
              <a:rPr lang="id-ID" dirty="0"/>
              <a:t>Dilakukan dalam batas dan jumlah yang wajar serta tidak dipengaruhi hubungan istimewa</a:t>
            </a:r>
          </a:p>
          <a:p>
            <a:pPr marL="971550" lvl="1" indent="-514350">
              <a:buFont typeface="+mj-lt"/>
              <a:buAutoNum type="alphaLcPeriod"/>
            </a:pPr>
            <a:r>
              <a:rPr lang="id-ID" dirty="0"/>
              <a:t>Pendidikan dan pelatihan tersebut ditentukan oleh pemberi kerja</a:t>
            </a:r>
          </a:p>
          <a:p>
            <a:pPr marL="514350" indent="-514350">
              <a:buFont typeface="+mj-lt"/>
              <a:buAutoNum type="arabicPeriod" startAt="6"/>
            </a:pPr>
            <a:r>
              <a:rPr lang="id-ID" dirty="0"/>
              <a:t>Piutang yang nyata-nyata tidak dapat ditagih dengan syarat (PER-22/PJ./2010):</a:t>
            </a:r>
          </a:p>
          <a:p>
            <a:pPr marL="971550" lvl="1" indent="-514350">
              <a:buFont typeface="+mj-lt"/>
              <a:buAutoNum type="alphaLcPeriod"/>
            </a:pPr>
            <a:r>
              <a:rPr lang="id-ID" dirty="0"/>
              <a:t>Telah dibebankan sebagai biaya dalam laporan rugi laba komersial.</a:t>
            </a:r>
          </a:p>
          <a:p>
            <a:pPr marL="971550" lvl="1" indent="-514350">
              <a:buFont typeface="+mj-lt"/>
              <a:buAutoNum type="alphaLcPeriod"/>
            </a:pPr>
            <a:r>
              <a:rPr lang="id-ID" dirty="0"/>
              <a:t>Telah diserahkan perkara penagihannya kepada Pengadilan Negeri atau Badan Urusan Piutang dan Lelang Negara (BUPLN) atau adanya perjanjian tertulis mengenai penghapusan piutang/pembebasan utang antara kreditur dan debitur yang bersangkutan atau Telah dipublikasikan dalam penerbitan umum atau khusus (dapat berupa penerbitan internal asosiasi atau sejenisnya), dan</a:t>
            </a:r>
          </a:p>
          <a:p>
            <a:pPr marL="971550" lvl="1" indent="-514350">
              <a:buFont typeface="+mj-lt"/>
              <a:buAutoNum type="alphaLcPeriod"/>
            </a:pPr>
            <a:r>
              <a:rPr lang="id-ID" dirty="0"/>
              <a:t>Wajib Pajak harus menyerahkan daftar piutang yang tidak dapat ditagih kepada Direktorat Jenderal Pajak (dilampirkan dalam SPT-nya).</a:t>
            </a:r>
          </a:p>
          <a:p>
            <a:pPr marL="514350" indent="-514350">
              <a:buFont typeface="+mj-lt"/>
              <a:buAutoNum type="arabicPeriod" startAt="6"/>
            </a:pPr>
            <a:r>
              <a:rPr lang="id-ID" dirty="0"/>
              <a:t>Pengeluaran untuk pajak daerah dan retribusi daerah (SE-02/PJ.42/2002) dengan syarat :</a:t>
            </a:r>
          </a:p>
          <a:p>
            <a:pPr marL="971550" lvl="1" indent="-514350">
              <a:buFont typeface="+mj-lt"/>
              <a:buAutoNum type="alphaLcPeriod"/>
            </a:pPr>
            <a:r>
              <a:rPr lang="id-ID" dirty="0"/>
              <a:t>Memenuhi ketentuan Undang-Undang Nomor 18 Tahun 1997 s.t.d.d. Undang-Undang Nomor 34 Tahun 2000;</a:t>
            </a:r>
          </a:p>
          <a:p>
            <a:pPr marL="971550" lvl="1" indent="-514350">
              <a:buFont typeface="+mj-lt"/>
              <a:buAutoNum type="alphaLcPeriod"/>
            </a:pPr>
            <a:r>
              <a:rPr lang="id-ID" dirty="0"/>
              <a:t>Berkaitan dengan biaya 3M atas objek pajak yang tidak dikenakan PPh final / tidak dihitung berdasarkan norma penghitungan penghasilan neto/khusus;</a:t>
            </a:r>
          </a:p>
          <a:p>
            <a:pPr marL="971550" lvl="1" indent="-514350">
              <a:buFont typeface="+mj-lt"/>
              <a:buAutoNum type="alphaLcPeriod"/>
            </a:pPr>
            <a:r>
              <a:rPr lang="id-ID" dirty="0"/>
              <a:t>Bukan untuk sanksi berupa bunga, denda atau kenaikan.</a:t>
            </a:r>
          </a:p>
          <a:p>
            <a:endParaRPr lang="id-ID" dirty="0"/>
          </a:p>
        </p:txBody>
      </p:sp>
    </p:spTree>
    <p:extLst>
      <p:ext uri="{BB962C8B-B14F-4D97-AF65-F5344CB8AC3E}">
        <p14:creationId xmlns:p14="http://schemas.microsoft.com/office/powerpoint/2010/main" val="40018236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F8B57-C650-4538-8DC6-D2E2E7B229BB}"/>
              </a:ext>
            </a:extLst>
          </p:cNvPr>
          <p:cNvSpPr>
            <a:spLocks noGrp="1"/>
          </p:cNvSpPr>
          <p:nvPr>
            <p:ph type="title"/>
          </p:nvPr>
        </p:nvSpPr>
        <p:spPr/>
        <p:txBody>
          <a:bodyPr/>
          <a:lstStyle/>
          <a:p>
            <a:r>
              <a:rPr lang="id-ID" b="1" dirty="0"/>
              <a:t>BIAYA-BIAYA YANG DAPAT DIKURANGKAN </a:t>
            </a:r>
            <a:endParaRPr lang="id-ID" dirty="0"/>
          </a:p>
        </p:txBody>
      </p:sp>
      <p:sp>
        <p:nvSpPr>
          <p:cNvPr id="3" name="Content Placeholder 2">
            <a:extLst>
              <a:ext uri="{FF2B5EF4-FFF2-40B4-BE49-F238E27FC236}">
                <a16:creationId xmlns:a16="http://schemas.microsoft.com/office/drawing/2014/main" id="{5C97D52D-1EFA-4B3B-9253-734E047E757C}"/>
              </a:ext>
            </a:extLst>
          </p:cNvPr>
          <p:cNvSpPr>
            <a:spLocks noGrp="1"/>
          </p:cNvSpPr>
          <p:nvPr>
            <p:ph idx="1"/>
          </p:nvPr>
        </p:nvSpPr>
        <p:spPr/>
        <p:txBody>
          <a:bodyPr/>
          <a:lstStyle/>
          <a:p>
            <a:pPr marL="514350" lvl="0" indent="-514350">
              <a:buFont typeface="+mj-lt"/>
              <a:buAutoNum type="arabicPeriod" startAt="10"/>
            </a:pPr>
            <a:r>
              <a:rPr lang="en-US" dirty="0" err="1"/>
              <a:t>Biaya</a:t>
            </a:r>
            <a:r>
              <a:rPr lang="en-US" dirty="0"/>
              <a:t> </a:t>
            </a:r>
            <a:r>
              <a:rPr lang="en-US" dirty="0" err="1"/>
              <a:t>sumbangan</a:t>
            </a:r>
            <a:r>
              <a:rPr lang="en-US" dirty="0"/>
              <a:t> yang </a:t>
            </a:r>
            <a:r>
              <a:rPr lang="en-US" dirty="0" err="1"/>
              <a:t>terdiri</a:t>
            </a:r>
            <a:r>
              <a:rPr lang="en-US" dirty="0"/>
              <a:t> </a:t>
            </a:r>
            <a:r>
              <a:rPr lang="en-US" dirty="0" err="1"/>
              <a:t>dari</a:t>
            </a:r>
            <a:r>
              <a:rPr lang="en-US" dirty="0"/>
              <a:t>  </a:t>
            </a:r>
            <a:r>
              <a:rPr lang="en-US" b="1" i="1" u="sng" dirty="0"/>
              <a:t>(PP No. 93 </a:t>
            </a:r>
            <a:r>
              <a:rPr lang="en-US" b="1" i="1" u="sng" dirty="0" err="1"/>
              <a:t>tahun</a:t>
            </a:r>
            <a:r>
              <a:rPr lang="en-US" b="1" i="1" u="sng" dirty="0"/>
              <a:t> 2010)</a:t>
            </a:r>
            <a:r>
              <a:rPr lang="en-US" dirty="0"/>
              <a:t> :</a:t>
            </a:r>
            <a:endParaRPr lang="id-ID" dirty="0"/>
          </a:p>
          <a:p>
            <a:pPr marL="914400" lvl="1" indent="-457200">
              <a:buFont typeface="+mj-lt"/>
              <a:buAutoNum type="alphaLcPeriod"/>
            </a:pPr>
            <a:r>
              <a:rPr lang="en-US" dirty="0" err="1"/>
              <a:t>Sumbangan</a:t>
            </a:r>
            <a:r>
              <a:rPr lang="en-US" dirty="0"/>
              <a:t> </a:t>
            </a:r>
            <a:r>
              <a:rPr lang="en-US" dirty="0" err="1"/>
              <a:t>dalam</a:t>
            </a:r>
            <a:r>
              <a:rPr lang="en-US" dirty="0"/>
              <a:t> </a:t>
            </a:r>
            <a:r>
              <a:rPr lang="en-US" dirty="0" err="1"/>
              <a:t>rangka</a:t>
            </a:r>
            <a:r>
              <a:rPr lang="en-US" dirty="0"/>
              <a:t> </a:t>
            </a:r>
            <a:r>
              <a:rPr lang="en-US" dirty="0" err="1"/>
              <a:t>penanggulangan</a:t>
            </a:r>
            <a:r>
              <a:rPr lang="en-US" dirty="0"/>
              <a:t> </a:t>
            </a:r>
            <a:r>
              <a:rPr lang="en-US" dirty="0" err="1"/>
              <a:t>bencana</a:t>
            </a:r>
            <a:r>
              <a:rPr lang="en-US" dirty="0"/>
              <a:t> </a:t>
            </a:r>
            <a:r>
              <a:rPr lang="en-US" dirty="0" err="1"/>
              <a:t>nasional</a:t>
            </a:r>
            <a:r>
              <a:rPr lang="en-US" dirty="0"/>
              <a:t>,</a:t>
            </a:r>
            <a:endParaRPr lang="id-ID" dirty="0"/>
          </a:p>
          <a:p>
            <a:pPr marL="914400" lvl="1" indent="-457200">
              <a:buFont typeface="+mj-lt"/>
              <a:buAutoNum type="alphaLcPeriod"/>
            </a:pPr>
            <a:r>
              <a:rPr lang="en-US" dirty="0" err="1"/>
              <a:t>Sumbangan</a:t>
            </a:r>
            <a:r>
              <a:rPr lang="en-US" dirty="0"/>
              <a:t> </a:t>
            </a:r>
            <a:r>
              <a:rPr lang="en-US" dirty="0" err="1"/>
              <a:t>dalam</a:t>
            </a:r>
            <a:r>
              <a:rPr lang="en-US" dirty="0"/>
              <a:t> </a:t>
            </a:r>
            <a:r>
              <a:rPr lang="en-US" dirty="0" err="1"/>
              <a:t>rangka</a:t>
            </a:r>
            <a:r>
              <a:rPr lang="en-US" dirty="0"/>
              <a:t> </a:t>
            </a:r>
            <a:r>
              <a:rPr lang="en-US" dirty="0" err="1"/>
              <a:t>penelitian</a:t>
            </a:r>
            <a:r>
              <a:rPr lang="en-US" dirty="0"/>
              <a:t> </a:t>
            </a:r>
            <a:r>
              <a:rPr lang="en-US" dirty="0" err="1"/>
              <a:t>dan</a:t>
            </a:r>
            <a:r>
              <a:rPr lang="en-US" dirty="0"/>
              <a:t> </a:t>
            </a:r>
            <a:r>
              <a:rPr lang="en-US" dirty="0" err="1"/>
              <a:t>pengembangan</a:t>
            </a:r>
            <a:r>
              <a:rPr lang="en-US" dirty="0"/>
              <a:t>, </a:t>
            </a:r>
            <a:endParaRPr lang="id-ID" dirty="0"/>
          </a:p>
          <a:p>
            <a:pPr marL="914400" lvl="1" indent="-457200">
              <a:buFont typeface="+mj-lt"/>
              <a:buAutoNum type="alphaLcPeriod"/>
            </a:pPr>
            <a:r>
              <a:rPr lang="en-US" dirty="0" err="1"/>
              <a:t>Sumbangan</a:t>
            </a:r>
            <a:r>
              <a:rPr lang="en-US" dirty="0"/>
              <a:t> </a:t>
            </a:r>
            <a:r>
              <a:rPr lang="en-US" dirty="0" err="1"/>
              <a:t>fasilitas</a:t>
            </a:r>
            <a:r>
              <a:rPr lang="en-US" dirty="0"/>
              <a:t> </a:t>
            </a:r>
            <a:r>
              <a:rPr lang="en-US" dirty="0" err="1"/>
              <a:t>pendidikan</a:t>
            </a:r>
            <a:r>
              <a:rPr lang="en-US" dirty="0"/>
              <a:t>, </a:t>
            </a:r>
            <a:endParaRPr lang="id-ID" dirty="0"/>
          </a:p>
          <a:p>
            <a:pPr marL="914400" lvl="1" indent="-457200">
              <a:buFont typeface="+mj-lt"/>
              <a:buAutoNum type="alphaLcPeriod"/>
            </a:pPr>
            <a:r>
              <a:rPr lang="en-US" dirty="0" err="1"/>
              <a:t>Sumbangan</a:t>
            </a:r>
            <a:r>
              <a:rPr lang="en-US" dirty="0"/>
              <a:t> </a:t>
            </a:r>
            <a:r>
              <a:rPr lang="en-US" dirty="0" err="1"/>
              <a:t>dalam</a:t>
            </a:r>
            <a:r>
              <a:rPr lang="en-US" dirty="0"/>
              <a:t> </a:t>
            </a:r>
            <a:r>
              <a:rPr lang="en-US" dirty="0" err="1"/>
              <a:t>rangka</a:t>
            </a:r>
            <a:r>
              <a:rPr lang="en-US" dirty="0"/>
              <a:t> </a:t>
            </a:r>
            <a:r>
              <a:rPr lang="en-US" dirty="0" err="1"/>
              <a:t>pembinaan</a:t>
            </a:r>
            <a:r>
              <a:rPr lang="en-US" dirty="0"/>
              <a:t> </a:t>
            </a:r>
            <a:r>
              <a:rPr lang="en-US" dirty="0" err="1"/>
              <a:t>olahraga</a:t>
            </a:r>
            <a:r>
              <a:rPr lang="en-US" dirty="0"/>
              <a:t>, </a:t>
            </a:r>
            <a:r>
              <a:rPr lang="en-US" dirty="0" err="1"/>
              <a:t>dan</a:t>
            </a:r>
            <a:endParaRPr lang="id-ID" dirty="0"/>
          </a:p>
          <a:p>
            <a:pPr marL="914400" lvl="1" indent="-457200">
              <a:buFont typeface="+mj-lt"/>
              <a:buAutoNum type="alphaLcPeriod"/>
            </a:pPr>
            <a:r>
              <a:rPr lang="en-US" dirty="0" err="1"/>
              <a:t>Biaya</a:t>
            </a:r>
            <a:r>
              <a:rPr lang="en-US" dirty="0"/>
              <a:t> </a:t>
            </a:r>
            <a:r>
              <a:rPr lang="en-US" dirty="0" err="1"/>
              <a:t>pembangunan</a:t>
            </a:r>
            <a:r>
              <a:rPr lang="en-US" dirty="0"/>
              <a:t> </a:t>
            </a:r>
            <a:r>
              <a:rPr lang="en-US" dirty="0" err="1"/>
              <a:t>infrastruktur</a:t>
            </a:r>
            <a:r>
              <a:rPr lang="en-US" dirty="0"/>
              <a:t> </a:t>
            </a:r>
            <a:r>
              <a:rPr lang="en-US" dirty="0" err="1"/>
              <a:t>sosial</a:t>
            </a:r>
            <a:r>
              <a:rPr lang="en-US" dirty="0"/>
              <a:t>.</a:t>
            </a:r>
            <a:endParaRPr lang="id-ID" dirty="0"/>
          </a:p>
          <a:p>
            <a:pPr marL="514350" lvl="0" indent="-514350">
              <a:buFont typeface="+mj-lt"/>
              <a:buAutoNum type="arabicPeriod" startAt="10"/>
            </a:pPr>
            <a:r>
              <a:rPr lang="en-US" dirty="0" err="1"/>
              <a:t>Kompensasi</a:t>
            </a:r>
            <a:r>
              <a:rPr lang="en-US" dirty="0"/>
              <a:t> </a:t>
            </a:r>
            <a:r>
              <a:rPr lang="en-US" dirty="0" err="1"/>
              <a:t>kerugian</a:t>
            </a:r>
            <a:r>
              <a:rPr lang="en-US" dirty="0"/>
              <a:t> </a:t>
            </a:r>
            <a:r>
              <a:rPr lang="en-US" dirty="0" err="1"/>
              <a:t>tahun-tahun</a:t>
            </a:r>
            <a:r>
              <a:rPr lang="en-US" dirty="0"/>
              <a:t> yang </a:t>
            </a:r>
            <a:r>
              <a:rPr lang="en-US" dirty="0" err="1"/>
              <a:t>lalu</a:t>
            </a:r>
            <a:r>
              <a:rPr lang="en-US" dirty="0"/>
              <a:t> (</a:t>
            </a:r>
            <a:r>
              <a:rPr lang="en-US" dirty="0" err="1"/>
              <a:t>maksimum</a:t>
            </a:r>
            <a:r>
              <a:rPr lang="en-US" dirty="0"/>
              <a:t> 5 </a:t>
            </a:r>
            <a:r>
              <a:rPr lang="en-US" dirty="0" err="1"/>
              <a:t>tahun</a:t>
            </a:r>
            <a:r>
              <a:rPr lang="en-US" dirty="0"/>
              <a:t>).</a:t>
            </a:r>
            <a:endParaRPr lang="id-ID" dirty="0"/>
          </a:p>
          <a:p>
            <a:endParaRPr lang="id-ID" dirty="0"/>
          </a:p>
        </p:txBody>
      </p:sp>
    </p:spTree>
    <p:extLst>
      <p:ext uri="{BB962C8B-B14F-4D97-AF65-F5344CB8AC3E}">
        <p14:creationId xmlns:p14="http://schemas.microsoft.com/office/powerpoint/2010/main" val="1627797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B3E49-4930-4D73-A7D6-A4FD5CB0B62E}"/>
              </a:ext>
            </a:extLst>
          </p:cNvPr>
          <p:cNvSpPr>
            <a:spLocks noGrp="1"/>
          </p:cNvSpPr>
          <p:nvPr>
            <p:ph type="title"/>
          </p:nvPr>
        </p:nvSpPr>
        <p:spPr>
          <a:xfrm>
            <a:off x="838200" y="397565"/>
            <a:ext cx="10515600" cy="1325563"/>
          </a:xfrm>
        </p:spPr>
        <p:txBody>
          <a:bodyPr>
            <a:normAutofit/>
          </a:bodyPr>
          <a:lstStyle/>
          <a:p>
            <a:r>
              <a:rPr lang="id-ID" sz="4000" b="1" dirty="0"/>
              <a:t>BIAYA-BIAYA YANG TIDAK DAPAT DIKURANGKAN</a:t>
            </a:r>
            <a:endParaRPr lang="id-ID" sz="4000" dirty="0"/>
          </a:p>
        </p:txBody>
      </p:sp>
      <p:sp>
        <p:nvSpPr>
          <p:cNvPr id="3" name="Content Placeholder 2">
            <a:extLst>
              <a:ext uri="{FF2B5EF4-FFF2-40B4-BE49-F238E27FC236}">
                <a16:creationId xmlns:a16="http://schemas.microsoft.com/office/drawing/2014/main" id="{28E36D40-4B69-4E9B-A739-00B9DA643210}"/>
              </a:ext>
            </a:extLst>
          </p:cNvPr>
          <p:cNvSpPr>
            <a:spLocks noGrp="1"/>
          </p:cNvSpPr>
          <p:nvPr>
            <p:ph idx="1"/>
          </p:nvPr>
        </p:nvSpPr>
        <p:spPr/>
        <p:txBody>
          <a:bodyPr>
            <a:normAutofit fontScale="55000" lnSpcReduction="20000"/>
          </a:bodyPr>
          <a:lstStyle/>
          <a:p>
            <a:pPr marL="0" indent="0">
              <a:buNone/>
            </a:pPr>
            <a:r>
              <a:rPr lang="en-US" sz="2600" b="1" dirty="0" err="1"/>
              <a:t>Biaya-biaya</a:t>
            </a:r>
            <a:r>
              <a:rPr lang="en-US" sz="2600" b="1" dirty="0"/>
              <a:t> yang </a:t>
            </a:r>
            <a:r>
              <a:rPr lang="en-US" sz="2600" b="1" dirty="0" err="1"/>
              <a:t>Tidak</a:t>
            </a:r>
            <a:r>
              <a:rPr lang="en-US" sz="2600" b="1" dirty="0"/>
              <a:t> </a:t>
            </a:r>
            <a:r>
              <a:rPr lang="en-US" sz="2600" b="1" dirty="0" err="1"/>
              <a:t>Dapat</a:t>
            </a:r>
            <a:r>
              <a:rPr lang="en-US" sz="2600" b="1" dirty="0"/>
              <a:t> </a:t>
            </a:r>
            <a:r>
              <a:rPr lang="en-US" sz="2600" b="1" dirty="0" err="1"/>
              <a:t>Dikurangkan</a:t>
            </a:r>
            <a:r>
              <a:rPr lang="en-US" sz="2600" b="1" dirty="0"/>
              <a:t> </a:t>
            </a:r>
            <a:r>
              <a:rPr lang="en-US" sz="2600" b="1" i="1" u="sng" dirty="0"/>
              <a:t>(UU </a:t>
            </a:r>
            <a:r>
              <a:rPr lang="en-US" sz="2600" b="1" i="1" u="sng" dirty="0" err="1"/>
              <a:t>Nomor</a:t>
            </a:r>
            <a:r>
              <a:rPr lang="en-US" sz="2600" b="1" i="1" u="sng" dirty="0"/>
              <a:t> 36 </a:t>
            </a:r>
            <a:r>
              <a:rPr lang="en-US" sz="2600" b="1" i="1" u="sng" dirty="0" err="1"/>
              <a:t>Tahun</a:t>
            </a:r>
            <a:r>
              <a:rPr lang="en-US" sz="2600" b="1" i="1" u="sng" dirty="0"/>
              <a:t> 2008 Ps 9)</a:t>
            </a:r>
            <a:endParaRPr lang="id-ID" sz="2600" dirty="0"/>
          </a:p>
          <a:p>
            <a:pPr marL="514350" indent="-514350" fontAlgn="ctr">
              <a:buFont typeface="+mj-lt"/>
              <a:buAutoNum type="alphaLcPeriod"/>
            </a:pPr>
            <a:r>
              <a:rPr lang="en-US" dirty="0" err="1"/>
              <a:t>Pembagian</a:t>
            </a:r>
            <a:r>
              <a:rPr lang="en-US" dirty="0"/>
              <a:t> </a:t>
            </a:r>
            <a:r>
              <a:rPr lang="en-US" dirty="0" err="1"/>
              <a:t>laba</a:t>
            </a:r>
            <a:r>
              <a:rPr lang="en-US" dirty="0"/>
              <a:t> </a:t>
            </a:r>
            <a:r>
              <a:rPr lang="en-US" dirty="0" err="1"/>
              <a:t>dengan</a:t>
            </a:r>
            <a:r>
              <a:rPr lang="en-US" dirty="0"/>
              <a:t> </a:t>
            </a:r>
            <a:r>
              <a:rPr lang="en-US" dirty="0" err="1"/>
              <a:t>nama</a:t>
            </a:r>
            <a:r>
              <a:rPr lang="en-US" dirty="0"/>
              <a:t> </a:t>
            </a:r>
            <a:r>
              <a:rPr lang="en-US" dirty="0" err="1"/>
              <a:t>dan</a:t>
            </a:r>
            <a:r>
              <a:rPr lang="en-US" dirty="0"/>
              <a:t> </a:t>
            </a:r>
            <a:r>
              <a:rPr lang="en-US" dirty="0" err="1"/>
              <a:t>dalam</a:t>
            </a:r>
            <a:r>
              <a:rPr lang="en-US" dirty="0"/>
              <a:t> </a:t>
            </a:r>
            <a:r>
              <a:rPr lang="en-US" dirty="0" err="1"/>
              <a:t>bentuk</a:t>
            </a:r>
            <a:r>
              <a:rPr lang="en-US" dirty="0"/>
              <a:t> </a:t>
            </a:r>
            <a:r>
              <a:rPr lang="en-US" dirty="0" err="1"/>
              <a:t>apapun</a:t>
            </a:r>
            <a:r>
              <a:rPr lang="en-US" dirty="0"/>
              <a:t>, </a:t>
            </a:r>
            <a:r>
              <a:rPr lang="en-US" dirty="0" err="1"/>
              <a:t>seperti</a:t>
            </a:r>
            <a:r>
              <a:rPr lang="en-US" dirty="0"/>
              <a:t> </a:t>
            </a:r>
            <a:r>
              <a:rPr lang="en-US" dirty="0" err="1"/>
              <a:t>dividen</a:t>
            </a:r>
            <a:r>
              <a:rPr lang="en-US" dirty="0"/>
              <a:t>, </a:t>
            </a:r>
            <a:r>
              <a:rPr lang="en-US" dirty="0" err="1"/>
              <a:t>termasuk</a:t>
            </a:r>
            <a:r>
              <a:rPr lang="en-US" dirty="0"/>
              <a:t> </a:t>
            </a:r>
            <a:r>
              <a:rPr lang="en-US" dirty="0" err="1"/>
              <a:t>dividen</a:t>
            </a:r>
            <a:r>
              <a:rPr lang="en-US" dirty="0"/>
              <a:t> yang </a:t>
            </a:r>
            <a:r>
              <a:rPr lang="en-US" dirty="0" err="1"/>
              <a:t>dibayarkan</a:t>
            </a:r>
            <a:r>
              <a:rPr lang="en-US" dirty="0"/>
              <a:t> </a:t>
            </a:r>
            <a:r>
              <a:rPr lang="en-US" dirty="0" err="1"/>
              <a:t>oleh</a:t>
            </a:r>
            <a:r>
              <a:rPr lang="en-US" dirty="0"/>
              <a:t> </a:t>
            </a:r>
            <a:r>
              <a:rPr lang="en-US" dirty="0" err="1"/>
              <a:t>perusahaan</a:t>
            </a:r>
            <a:r>
              <a:rPr lang="en-US" dirty="0"/>
              <a:t> </a:t>
            </a:r>
            <a:r>
              <a:rPr lang="en-US" dirty="0" err="1"/>
              <a:t>asuransi</a:t>
            </a:r>
            <a:r>
              <a:rPr lang="en-US" dirty="0"/>
              <a:t> </a:t>
            </a:r>
            <a:r>
              <a:rPr lang="en-US" dirty="0" err="1"/>
              <a:t>kepada</a:t>
            </a:r>
            <a:r>
              <a:rPr lang="en-US" dirty="0"/>
              <a:t> </a:t>
            </a:r>
            <a:r>
              <a:rPr lang="en-US" dirty="0" err="1"/>
              <a:t>pemegang</a:t>
            </a:r>
            <a:r>
              <a:rPr lang="en-US" dirty="0"/>
              <a:t> polis </a:t>
            </a:r>
            <a:r>
              <a:rPr lang="en-US" dirty="0" err="1"/>
              <a:t>dan</a:t>
            </a:r>
            <a:r>
              <a:rPr lang="en-US" dirty="0"/>
              <a:t> </a:t>
            </a:r>
            <a:r>
              <a:rPr lang="en-US" dirty="0" err="1"/>
              <a:t>pembagian</a:t>
            </a:r>
            <a:r>
              <a:rPr lang="en-US" dirty="0"/>
              <a:t> </a:t>
            </a:r>
            <a:r>
              <a:rPr lang="en-US" dirty="0" err="1"/>
              <a:t>sisa</a:t>
            </a:r>
            <a:r>
              <a:rPr lang="en-US" dirty="0"/>
              <a:t> </a:t>
            </a:r>
            <a:r>
              <a:rPr lang="en-US" dirty="0" err="1"/>
              <a:t>hasil</a:t>
            </a:r>
            <a:r>
              <a:rPr lang="en-US" dirty="0"/>
              <a:t> </a:t>
            </a:r>
            <a:r>
              <a:rPr lang="en-US" dirty="0" err="1"/>
              <a:t>usaha</a:t>
            </a:r>
            <a:r>
              <a:rPr lang="en-US" dirty="0"/>
              <a:t> </a:t>
            </a:r>
            <a:r>
              <a:rPr lang="en-US" dirty="0" err="1"/>
              <a:t>koperasi</a:t>
            </a:r>
            <a:r>
              <a:rPr lang="en-US" dirty="0"/>
              <a:t>.</a:t>
            </a:r>
            <a:endParaRPr lang="id-ID" dirty="0"/>
          </a:p>
          <a:p>
            <a:pPr marL="514350" indent="-514350" fontAlgn="ctr">
              <a:buFont typeface="+mj-lt"/>
              <a:buAutoNum type="alphaLcPeriod"/>
            </a:pPr>
            <a:r>
              <a:rPr lang="en-US" dirty="0"/>
              <a:t> </a:t>
            </a:r>
            <a:r>
              <a:rPr lang="en-US" dirty="0" err="1"/>
              <a:t>Biaya</a:t>
            </a:r>
            <a:r>
              <a:rPr lang="en-US" dirty="0"/>
              <a:t> yang </a:t>
            </a:r>
            <a:r>
              <a:rPr lang="en-US" dirty="0" err="1"/>
              <a:t>dibebankan</a:t>
            </a:r>
            <a:r>
              <a:rPr lang="en-US" dirty="0"/>
              <a:t> </a:t>
            </a:r>
            <a:r>
              <a:rPr lang="en-US" dirty="0" err="1"/>
              <a:t>atau</a:t>
            </a:r>
            <a:r>
              <a:rPr lang="en-US" dirty="0"/>
              <a:t> </a:t>
            </a:r>
            <a:r>
              <a:rPr lang="en-US" dirty="0" err="1"/>
              <a:t>dikeluarkan</a:t>
            </a:r>
            <a:r>
              <a:rPr lang="en-US" dirty="0"/>
              <a:t> </a:t>
            </a:r>
            <a:r>
              <a:rPr lang="en-US" dirty="0" err="1"/>
              <a:t>untuk</a:t>
            </a:r>
            <a:r>
              <a:rPr lang="en-US" dirty="0"/>
              <a:t> </a:t>
            </a:r>
            <a:r>
              <a:rPr lang="en-US" dirty="0" err="1"/>
              <a:t>kepentingan</a:t>
            </a:r>
            <a:r>
              <a:rPr lang="en-US" dirty="0"/>
              <a:t> </a:t>
            </a:r>
            <a:r>
              <a:rPr lang="en-US" dirty="0" err="1"/>
              <a:t>pribadi</a:t>
            </a:r>
            <a:r>
              <a:rPr lang="en-US" dirty="0"/>
              <a:t> </a:t>
            </a:r>
            <a:r>
              <a:rPr lang="en-US" dirty="0" err="1"/>
              <a:t>pemegang</a:t>
            </a:r>
            <a:r>
              <a:rPr lang="en-US" dirty="0"/>
              <a:t> </a:t>
            </a:r>
            <a:r>
              <a:rPr lang="en-US" dirty="0" err="1"/>
              <a:t>saham</a:t>
            </a:r>
            <a:r>
              <a:rPr lang="en-US" dirty="0"/>
              <a:t>, </a:t>
            </a:r>
            <a:r>
              <a:rPr lang="en-US" dirty="0" err="1"/>
              <a:t>sekutu</a:t>
            </a:r>
            <a:r>
              <a:rPr lang="en-US" dirty="0"/>
              <a:t>, </a:t>
            </a:r>
            <a:r>
              <a:rPr lang="en-US" dirty="0" err="1"/>
              <a:t>atau</a:t>
            </a:r>
            <a:r>
              <a:rPr lang="en-US" dirty="0"/>
              <a:t> </a:t>
            </a:r>
            <a:r>
              <a:rPr lang="en-US" dirty="0" err="1"/>
              <a:t>anggota</a:t>
            </a:r>
            <a:r>
              <a:rPr lang="en-US" dirty="0"/>
              <a:t>.</a:t>
            </a:r>
            <a:endParaRPr lang="id-ID" dirty="0"/>
          </a:p>
          <a:p>
            <a:pPr marL="514350" indent="-514350" fontAlgn="ctr">
              <a:buFont typeface="+mj-lt"/>
              <a:buAutoNum type="alphaLcPeriod"/>
            </a:pPr>
            <a:r>
              <a:rPr lang="en-US" dirty="0"/>
              <a:t> </a:t>
            </a:r>
            <a:r>
              <a:rPr lang="en-US" dirty="0" err="1"/>
              <a:t>Pembentukan</a:t>
            </a:r>
            <a:r>
              <a:rPr lang="en-US" dirty="0"/>
              <a:t> </a:t>
            </a:r>
            <a:r>
              <a:rPr lang="en-US" dirty="0" err="1"/>
              <a:t>atau</a:t>
            </a:r>
            <a:r>
              <a:rPr lang="en-US" dirty="0"/>
              <a:t> </a:t>
            </a:r>
            <a:r>
              <a:rPr lang="en-US" dirty="0" err="1"/>
              <a:t>pemupukan</a:t>
            </a:r>
            <a:r>
              <a:rPr lang="en-US" dirty="0"/>
              <a:t> dana </a:t>
            </a:r>
            <a:r>
              <a:rPr lang="en-US" dirty="0" err="1"/>
              <a:t>cadangan</a:t>
            </a:r>
            <a:r>
              <a:rPr lang="en-US" dirty="0"/>
              <a:t>, </a:t>
            </a:r>
            <a:r>
              <a:rPr lang="en-US" dirty="0" err="1"/>
              <a:t>kecuali</a:t>
            </a:r>
            <a:r>
              <a:rPr lang="en-US" dirty="0"/>
              <a:t> :</a:t>
            </a:r>
            <a:endParaRPr lang="id-ID" dirty="0"/>
          </a:p>
          <a:p>
            <a:pPr marL="914400" lvl="1" indent="-457200" fontAlgn="ctr">
              <a:buFont typeface="+mj-lt"/>
              <a:buAutoNum type="arabicPeriod"/>
            </a:pPr>
            <a:r>
              <a:rPr lang="en-US" dirty="0" err="1"/>
              <a:t>cadangan</a:t>
            </a:r>
            <a:r>
              <a:rPr lang="en-US" dirty="0"/>
              <a:t> </a:t>
            </a:r>
            <a:r>
              <a:rPr lang="en-US" dirty="0" err="1"/>
              <a:t>piutang</a:t>
            </a:r>
            <a:r>
              <a:rPr lang="en-US" dirty="0"/>
              <a:t> </a:t>
            </a:r>
            <a:r>
              <a:rPr lang="en-US" dirty="0" err="1"/>
              <a:t>tak</a:t>
            </a:r>
            <a:r>
              <a:rPr lang="en-US" dirty="0"/>
              <a:t> </a:t>
            </a:r>
            <a:r>
              <a:rPr lang="en-US" dirty="0" err="1"/>
              <a:t>tertagih</a:t>
            </a:r>
            <a:r>
              <a:rPr lang="en-US" dirty="0"/>
              <a:t> </a:t>
            </a:r>
            <a:r>
              <a:rPr lang="en-US" dirty="0" err="1"/>
              <a:t>untuk</a:t>
            </a:r>
            <a:r>
              <a:rPr lang="en-US" dirty="0"/>
              <a:t> </a:t>
            </a:r>
            <a:r>
              <a:rPr lang="en-US" dirty="0" err="1"/>
              <a:t>usaha</a:t>
            </a:r>
            <a:r>
              <a:rPr lang="en-US" dirty="0"/>
              <a:t> bank </a:t>
            </a:r>
            <a:r>
              <a:rPr lang="en-US" dirty="0" err="1"/>
              <a:t>dan</a:t>
            </a:r>
            <a:r>
              <a:rPr lang="en-US" dirty="0"/>
              <a:t> </a:t>
            </a:r>
            <a:r>
              <a:rPr lang="en-US" dirty="0" err="1"/>
              <a:t>badan</a:t>
            </a:r>
            <a:r>
              <a:rPr lang="en-US" dirty="0"/>
              <a:t> </a:t>
            </a:r>
            <a:r>
              <a:rPr lang="en-US" dirty="0" err="1"/>
              <a:t>usaha</a:t>
            </a:r>
            <a:r>
              <a:rPr lang="en-US" dirty="0"/>
              <a:t> lain yang </a:t>
            </a:r>
            <a:r>
              <a:rPr lang="en-US" dirty="0" err="1"/>
              <a:t>menyalurkan</a:t>
            </a:r>
            <a:r>
              <a:rPr lang="en-US" dirty="0"/>
              <a:t> </a:t>
            </a:r>
            <a:r>
              <a:rPr lang="en-US" dirty="0" err="1"/>
              <a:t>kredit</a:t>
            </a:r>
            <a:r>
              <a:rPr lang="en-US" dirty="0"/>
              <a:t>, </a:t>
            </a:r>
            <a:r>
              <a:rPr lang="en-US" dirty="0" err="1"/>
              <a:t>sewa</a:t>
            </a:r>
            <a:r>
              <a:rPr lang="en-US" dirty="0"/>
              <a:t> </a:t>
            </a:r>
            <a:r>
              <a:rPr lang="en-US" dirty="0" err="1"/>
              <a:t>guna</a:t>
            </a:r>
            <a:r>
              <a:rPr lang="en-US" dirty="0"/>
              <a:t> </a:t>
            </a:r>
            <a:r>
              <a:rPr lang="en-US" dirty="0" err="1"/>
              <a:t>usaha</a:t>
            </a:r>
            <a:r>
              <a:rPr lang="en-US" dirty="0"/>
              <a:t> </a:t>
            </a:r>
            <a:r>
              <a:rPr lang="en-US" dirty="0" err="1"/>
              <a:t>dengan</a:t>
            </a:r>
            <a:r>
              <a:rPr lang="en-US" dirty="0"/>
              <a:t> </a:t>
            </a:r>
            <a:r>
              <a:rPr lang="en-US" dirty="0" err="1"/>
              <a:t>hak</a:t>
            </a:r>
            <a:r>
              <a:rPr lang="en-US" dirty="0"/>
              <a:t> </a:t>
            </a:r>
            <a:r>
              <a:rPr lang="en-US" dirty="0" err="1"/>
              <a:t>opsi</a:t>
            </a:r>
            <a:r>
              <a:rPr lang="en-US" dirty="0"/>
              <a:t>, </a:t>
            </a:r>
            <a:r>
              <a:rPr lang="en-US" dirty="0" err="1"/>
              <a:t>perusahaan</a:t>
            </a:r>
            <a:r>
              <a:rPr lang="en-US" dirty="0"/>
              <a:t> </a:t>
            </a:r>
            <a:r>
              <a:rPr lang="en-US" dirty="0" err="1"/>
              <a:t>pembiayaan</a:t>
            </a:r>
            <a:r>
              <a:rPr lang="en-US" dirty="0"/>
              <a:t> </a:t>
            </a:r>
            <a:r>
              <a:rPr lang="en-US" dirty="0" err="1"/>
              <a:t>konsumen</a:t>
            </a:r>
            <a:r>
              <a:rPr lang="en-US" dirty="0"/>
              <a:t>, </a:t>
            </a:r>
            <a:r>
              <a:rPr lang="en-US" dirty="0" err="1"/>
              <a:t>dan</a:t>
            </a:r>
            <a:r>
              <a:rPr lang="en-US" dirty="0"/>
              <a:t> </a:t>
            </a:r>
            <a:r>
              <a:rPr lang="en-US" dirty="0" err="1"/>
              <a:t>perusahaan</a:t>
            </a:r>
            <a:r>
              <a:rPr lang="en-US" dirty="0"/>
              <a:t> </a:t>
            </a:r>
            <a:r>
              <a:rPr lang="en-US" dirty="0" err="1"/>
              <a:t>anjak</a:t>
            </a:r>
            <a:r>
              <a:rPr lang="en-US" dirty="0"/>
              <a:t> </a:t>
            </a:r>
            <a:r>
              <a:rPr lang="en-US" dirty="0" err="1"/>
              <a:t>piutang</a:t>
            </a:r>
            <a:r>
              <a:rPr lang="en-US" dirty="0"/>
              <a:t>;</a:t>
            </a:r>
            <a:endParaRPr lang="id-ID" dirty="0"/>
          </a:p>
          <a:p>
            <a:pPr marL="914400" lvl="1" indent="-457200" fontAlgn="ctr">
              <a:buFont typeface="+mj-lt"/>
              <a:buAutoNum type="arabicPeriod"/>
            </a:pPr>
            <a:r>
              <a:rPr lang="en-US" dirty="0" err="1"/>
              <a:t>cadangan</a:t>
            </a:r>
            <a:r>
              <a:rPr lang="en-US" dirty="0"/>
              <a:t> </a:t>
            </a:r>
            <a:r>
              <a:rPr lang="en-US" dirty="0" err="1"/>
              <a:t>untuk</a:t>
            </a:r>
            <a:r>
              <a:rPr lang="en-US" dirty="0"/>
              <a:t> </a:t>
            </a:r>
            <a:r>
              <a:rPr lang="en-US" dirty="0" err="1"/>
              <a:t>usaha</a:t>
            </a:r>
            <a:r>
              <a:rPr lang="en-US" dirty="0"/>
              <a:t> </a:t>
            </a:r>
            <a:r>
              <a:rPr lang="en-US" dirty="0" err="1"/>
              <a:t>asuransi</a:t>
            </a:r>
            <a:r>
              <a:rPr lang="en-US" dirty="0"/>
              <a:t> </a:t>
            </a:r>
            <a:r>
              <a:rPr lang="en-US" dirty="0" err="1"/>
              <a:t>termasuk</a:t>
            </a:r>
            <a:r>
              <a:rPr lang="en-US" dirty="0"/>
              <a:t> </a:t>
            </a:r>
            <a:r>
              <a:rPr lang="en-US" dirty="0" err="1"/>
              <a:t>cadangan</a:t>
            </a:r>
            <a:r>
              <a:rPr lang="en-US" dirty="0"/>
              <a:t> </a:t>
            </a:r>
            <a:r>
              <a:rPr lang="en-US" dirty="0" err="1"/>
              <a:t>bantuan</a:t>
            </a:r>
            <a:r>
              <a:rPr lang="en-US" dirty="0"/>
              <a:t> </a:t>
            </a:r>
            <a:r>
              <a:rPr lang="en-US" dirty="0" err="1"/>
              <a:t>sosial</a:t>
            </a:r>
            <a:r>
              <a:rPr lang="en-US" dirty="0"/>
              <a:t> yang </a:t>
            </a:r>
            <a:r>
              <a:rPr lang="en-US" dirty="0" err="1"/>
              <a:t>dibentuk</a:t>
            </a:r>
            <a:r>
              <a:rPr lang="en-US" dirty="0"/>
              <a:t> </a:t>
            </a:r>
            <a:r>
              <a:rPr lang="en-US" dirty="0" err="1"/>
              <a:t>oleh</a:t>
            </a:r>
            <a:r>
              <a:rPr lang="en-US" dirty="0"/>
              <a:t> </a:t>
            </a:r>
            <a:r>
              <a:rPr lang="en-US" dirty="0" err="1"/>
              <a:t>Badan</a:t>
            </a:r>
            <a:r>
              <a:rPr lang="en-US" dirty="0"/>
              <a:t> </a:t>
            </a:r>
            <a:r>
              <a:rPr lang="en-US" dirty="0" err="1"/>
              <a:t>Penyelenggara</a:t>
            </a:r>
            <a:r>
              <a:rPr lang="en-US" dirty="0"/>
              <a:t> </a:t>
            </a:r>
            <a:r>
              <a:rPr lang="en-US" dirty="0" err="1"/>
              <a:t>Jaminan</a:t>
            </a:r>
            <a:r>
              <a:rPr lang="en-US" dirty="0"/>
              <a:t> </a:t>
            </a:r>
            <a:r>
              <a:rPr lang="en-US" dirty="0" err="1"/>
              <a:t>Sosial</a:t>
            </a:r>
            <a:r>
              <a:rPr lang="en-US" dirty="0"/>
              <a:t>;</a:t>
            </a:r>
            <a:endParaRPr lang="id-ID" dirty="0"/>
          </a:p>
          <a:p>
            <a:pPr marL="914400" lvl="1" indent="-457200" fontAlgn="ctr">
              <a:buFont typeface="+mj-lt"/>
              <a:buAutoNum type="arabicPeriod"/>
            </a:pPr>
            <a:r>
              <a:rPr lang="en-US" dirty="0" err="1"/>
              <a:t>cadangan</a:t>
            </a:r>
            <a:r>
              <a:rPr lang="en-US" dirty="0"/>
              <a:t> </a:t>
            </a:r>
            <a:r>
              <a:rPr lang="en-US" dirty="0" err="1"/>
              <a:t>penjaminan</a:t>
            </a:r>
            <a:r>
              <a:rPr lang="en-US" dirty="0"/>
              <a:t> </a:t>
            </a:r>
            <a:r>
              <a:rPr lang="en-US" dirty="0" err="1"/>
              <a:t>untuk</a:t>
            </a:r>
            <a:r>
              <a:rPr lang="en-US" dirty="0"/>
              <a:t> Lembaga </a:t>
            </a:r>
            <a:r>
              <a:rPr lang="en-US" dirty="0" err="1"/>
              <a:t>Penjamin</a:t>
            </a:r>
            <a:r>
              <a:rPr lang="en-US" dirty="0"/>
              <a:t> </a:t>
            </a:r>
            <a:r>
              <a:rPr lang="en-US" dirty="0" err="1"/>
              <a:t>Simpanan</a:t>
            </a:r>
            <a:r>
              <a:rPr lang="en-US" dirty="0"/>
              <a:t>;</a:t>
            </a:r>
            <a:endParaRPr lang="id-ID" dirty="0"/>
          </a:p>
          <a:p>
            <a:pPr marL="914400" lvl="1" indent="-457200" fontAlgn="ctr">
              <a:buFont typeface="+mj-lt"/>
              <a:buAutoNum type="arabicPeriod"/>
            </a:pPr>
            <a:r>
              <a:rPr lang="en-US" dirty="0" err="1"/>
              <a:t>cadangan</a:t>
            </a:r>
            <a:r>
              <a:rPr lang="en-US" dirty="0"/>
              <a:t> </a:t>
            </a:r>
            <a:r>
              <a:rPr lang="en-US" dirty="0" err="1"/>
              <a:t>biaya</a:t>
            </a:r>
            <a:r>
              <a:rPr lang="en-US" dirty="0"/>
              <a:t> </a:t>
            </a:r>
            <a:r>
              <a:rPr lang="en-US" dirty="0" err="1"/>
              <a:t>reklamasi</a:t>
            </a:r>
            <a:r>
              <a:rPr lang="en-US" dirty="0"/>
              <a:t> </a:t>
            </a:r>
            <a:r>
              <a:rPr lang="en-US" dirty="0" err="1"/>
              <a:t>untuk</a:t>
            </a:r>
            <a:r>
              <a:rPr lang="en-US" dirty="0"/>
              <a:t> </a:t>
            </a:r>
            <a:r>
              <a:rPr lang="en-US" dirty="0" err="1"/>
              <a:t>usaha</a:t>
            </a:r>
            <a:r>
              <a:rPr lang="en-US" dirty="0"/>
              <a:t> </a:t>
            </a:r>
            <a:r>
              <a:rPr lang="en-US" dirty="0" err="1"/>
              <a:t>pertambangan</a:t>
            </a:r>
            <a:r>
              <a:rPr lang="en-US" dirty="0"/>
              <a:t>; </a:t>
            </a:r>
            <a:endParaRPr lang="id-ID" dirty="0"/>
          </a:p>
          <a:p>
            <a:pPr marL="914400" lvl="1" indent="-457200" fontAlgn="ctr">
              <a:buFont typeface="+mj-lt"/>
              <a:buAutoNum type="arabicPeriod"/>
            </a:pPr>
            <a:r>
              <a:rPr lang="fr-FR" dirty="0" err="1"/>
              <a:t>cadangan</a:t>
            </a:r>
            <a:r>
              <a:rPr lang="fr-FR" dirty="0"/>
              <a:t> </a:t>
            </a:r>
            <a:r>
              <a:rPr lang="fr-FR" dirty="0" err="1"/>
              <a:t>biaya</a:t>
            </a:r>
            <a:r>
              <a:rPr lang="fr-FR" dirty="0"/>
              <a:t> </a:t>
            </a:r>
            <a:r>
              <a:rPr lang="fr-FR" dirty="0" err="1"/>
              <a:t>penanaman</a:t>
            </a:r>
            <a:r>
              <a:rPr lang="fr-FR" dirty="0"/>
              <a:t> </a:t>
            </a:r>
            <a:r>
              <a:rPr lang="fr-FR" dirty="0" err="1"/>
              <a:t>kembali</a:t>
            </a:r>
            <a:r>
              <a:rPr lang="fr-FR" dirty="0"/>
              <a:t> </a:t>
            </a:r>
            <a:r>
              <a:rPr lang="fr-FR" dirty="0" err="1"/>
              <a:t>untuk</a:t>
            </a:r>
            <a:r>
              <a:rPr lang="fr-FR" dirty="0"/>
              <a:t> </a:t>
            </a:r>
            <a:r>
              <a:rPr lang="fr-FR" dirty="0" err="1"/>
              <a:t>usaha</a:t>
            </a:r>
            <a:r>
              <a:rPr lang="fr-FR" dirty="0"/>
              <a:t> </a:t>
            </a:r>
            <a:r>
              <a:rPr lang="fr-FR" dirty="0" err="1"/>
              <a:t>kehutanan</a:t>
            </a:r>
            <a:r>
              <a:rPr lang="fr-FR" dirty="0"/>
              <a:t>; dan</a:t>
            </a:r>
            <a:endParaRPr lang="id-ID" dirty="0"/>
          </a:p>
          <a:p>
            <a:pPr marL="914400" lvl="1" indent="-457200" fontAlgn="ctr">
              <a:buFont typeface="+mj-lt"/>
              <a:buAutoNum type="arabicPeriod"/>
            </a:pPr>
            <a:r>
              <a:rPr lang="fr-FR" dirty="0" err="1"/>
              <a:t>cadangan</a:t>
            </a:r>
            <a:r>
              <a:rPr lang="fr-FR" dirty="0"/>
              <a:t> </a:t>
            </a:r>
            <a:r>
              <a:rPr lang="fr-FR" dirty="0" err="1"/>
              <a:t>biaya</a:t>
            </a:r>
            <a:r>
              <a:rPr lang="fr-FR" dirty="0"/>
              <a:t> </a:t>
            </a:r>
            <a:r>
              <a:rPr lang="fr-FR" dirty="0" err="1"/>
              <a:t>penutupan</a:t>
            </a:r>
            <a:r>
              <a:rPr lang="fr-FR" dirty="0"/>
              <a:t> dan </a:t>
            </a:r>
            <a:r>
              <a:rPr lang="fr-FR" dirty="0" err="1"/>
              <a:t>pemeliharaan</a:t>
            </a:r>
            <a:r>
              <a:rPr lang="fr-FR" dirty="0"/>
              <a:t> </a:t>
            </a:r>
            <a:r>
              <a:rPr lang="fr-FR" dirty="0" err="1"/>
              <a:t>tempat</a:t>
            </a:r>
            <a:r>
              <a:rPr lang="fr-FR" dirty="0"/>
              <a:t> </a:t>
            </a:r>
            <a:r>
              <a:rPr lang="fr-FR" dirty="0" err="1"/>
              <a:t>pembuangan</a:t>
            </a:r>
            <a:r>
              <a:rPr lang="fr-FR" dirty="0"/>
              <a:t> </a:t>
            </a:r>
            <a:r>
              <a:rPr lang="fr-FR" dirty="0" err="1"/>
              <a:t>limbah</a:t>
            </a:r>
            <a:r>
              <a:rPr lang="fr-FR" dirty="0"/>
              <a:t> </a:t>
            </a:r>
            <a:r>
              <a:rPr lang="fr-FR" dirty="0" err="1"/>
              <a:t>industri</a:t>
            </a:r>
            <a:r>
              <a:rPr lang="fr-FR" dirty="0"/>
              <a:t> </a:t>
            </a:r>
            <a:r>
              <a:rPr lang="fr-FR" dirty="0" err="1"/>
              <a:t>untuk</a:t>
            </a:r>
            <a:r>
              <a:rPr lang="fr-FR" dirty="0"/>
              <a:t> </a:t>
            </a:r>
            <a:r>
              <a:rPr lang="fr-FR" dirty="0" err="1"/>
              <a:t>usaha</a:t>
            </a:r>
            <a:r>
              <a:rPr lang="fr-FR" dirty="0"/>
              <a:t> </a:t>
            </a:r>
            <a:r>
              <a:rPr lang="fr-FR" dirty="0" err="1"/>
              <a:t>pengolahan</a:t>
            </a:r>
            <a:r>
              <a:rPr lang="fr-FR" dirty="0"/>
              <a:t> </a:t>
            </a:r>
            <a:r>
              <a:rPr lang="fr-FR" dirty="0" err="1"/>
              <a:t>limbah</a:t>
            </a:r>
            <a:r>
              <a:rPr lang="fr-FR" dirty="0"/>
              <a:t> </a:t>
            </a:r>
            <a:r>
              <a:rPr lang="fr-FR" dirty="0" err="1"/>
              <a:t>industri</a:t>
            </a:r>
            <a:r>
              <a:rPr lang="fr-FR" dirty="0"/>
              <a:t>, (219/PMK.011/2012)</a:t>
            </a:r>
            <a:endParaRPr lang="id-ID" dirty="0"/>
          </a:p>
          <a:p>
            <a:pPr marL="514350" indent="-514350" fontAlgn="ctr">
              <a:buFont typeface="+mj-lt"/>
              <a:buAutoNum type="alphaLcPeriod"/>
            </a:pPr>
            <a:r>
              <a:rPr lang="en-US" dirty="0" err="1"/>
              <a:t>Premi</a:t>
            </a:r>
            <a:r>
              <a:rPr lang="en-US" dirty="0"/>
              <a:t> </a:t>
            </a:r>
            <a:r>
              <a:rPr lang="en-US" dirty="0" err="1"/>
              <a:t>asuransi</a:t>
            </a:r>
            <a:r>
              <a:rPr lang="en-US" dirty="0"/>
              <a:t> </a:t>
            </a:r>
            <a:r>
              <a:rPr lang="en-US" dirty="0" err="1"/>
              <a:t>kesehatan</a:t>
            </a:r>
            <a:r>
              <a:rPr lang="en-US" dirty="0"/>
              <a:t>, </a:t>
            </a:r>
            <a:r>
              <a:rPr lang="en-US" dirty="0" err="1"/>
              <a:t>asuransi</a:t>
            </a:r>
            <a:r>
              <a:rPr lang="en-US" dirty="0"/>
              <a:t> </a:t>
            </a:r>
            <a:r>
              <a:rPr lang="en-US" dirty="0" err="1"/>
              <a:t>kecelakaan</a:t>
            </a:r>
            <a:r>
              <a:rPr lang="en-US" dirty="0"/>
              <a:t>, </a:t>
            </a:r>
            <a:r>
              <a:rPr lang="en-US" dirty="0" err="1"/>
              <a:t>asuransi</a:t>
            </a:r>
            <a:r>
              <a:rPr lang="en-US" dirty="0"/>
              <a:t> </a:t>
            </a:r>
            <a:r>
              <a:rPr lang="en-US" dirty="0" err="1"/>
              <a:t>jiwa</a:t>
            </a:r>
            <a:r>
              <a:rPr lang="en-US" dirty="0"/>
              <a:t>, </a:t>
            </a:r>
            <a:r>
              <a:rPr lang="en-US" dirty="0" err="1"/>
              <a:t>asuransi</a:t>
            </a:r>
            <a:r>
              <a:rPr lang="en-US" dirty="0"/>
              <a:t> </a:t>
            </a:r>
            <a:r>
              <a:rPr lang="en-US" dirty="0" err="1"/>
              <a:t>dwiguna</a:t>
            </a:r>
            <a:r>
              <a:rPr lang="en-US" dirty="0"/>
              <a:t>, </a:t>
            </a:r>
            <a:r>
              <a:rPr lang="en-US" dirty="0" err="1"/>
              <a:t>dan</a:t>
            </a:r>
            <a:r>
              <a:rPr lang="en-US" dirty="0"/>
              <a:t> </a:t>
            </a:r>
            <a:r>
              <a:rPr lang="en-US" dirty="0" err="1"/>
              <a:t>asuransi</a:t>
            </a:r>
            <a:r>
              <a:rPr lang="en-US" dirty="0"/>
              <a:t> </a:t>
            </a:r>
            <a:r>
              <a:rPr lang="en-US" dirty="0" err="1"/>
              <a:t>bea</a:t>
            </a:r>
            <a:r>
              <a:rPr lang="en-US" dirty="0"/>
              <a:t> </a:t>
            </a:r>
            <a:r>
              <a:rPr lang="en-US" dirty="0" err="1"/>
              <a:t>siswa</a:t>
            </a:r>
            <a:r>
              <a:rPr lang="en-US" dirty="0"/>
              <a:t> yang </a:t>
            </a:r>
            <a:r>
              <a:rPr lang="en-US" dirty="0" err="1"/>
              <a:t>dibayar</a:t>
            </a:r>
            <a:r>
              <a:rPr lang="en-US" dirty="0"/>
              <a:t> </a:t>
            </a:r>
            <a:r>
              <a:rPr lang="en-US" dirty="0" err="1"/>
              <a:t>oleh</a:t>
            </a:r>
            <a:r>
              <a:rPr lang="en-US" dirty="0"/>
              <a:t> </a:t>
            </a:r>
            <a:r>
              <a:rPr lang="en-US" dirty="0" err="1"/>
              <a:t>wajib</a:t>
            </a:r>
            <a:r>
              <a:rPr lang="en-US" dirty="0"/>
              <a:t> </a:t>
            </a:r>
            <a:r>
              <a:rPr lang="en-US" dirty="0" err="1"/>
              <a:t>pajak</a:t>
            </a:r>
            <a:r>
              <a:rPr lang="en-US" dirty="0"/>
              <a:t> orang </a:t>
            </a:r>
            <a:r>
              <a:rPr lang="en-US" dirty="0" err="1"/>
              <a:t>pribadi</a:t>
            </a:r>
            <a:r>
              <a:rPr lang="en-US" dirty="0"/>
              <a:t>, </a:t>
            </a:r>
            <a:r>
              <a:rPr lang="en-US" dirty="0" err="1"/>
              <a:t>kecuali</a:t>
            </a:r>
            <a:r>
              <a:rPr lang="en-US" dirty="0"/>
              <a:t> </a:t>
            </a:r>
            <a:r>
              <a:rPr lang="en-US" dirty="0" err="1"/>
              <a:t>jika</a:t>
            </a:r>
            <a:r>
              <a:rPr lang="en-US" dirty="0"/>
              <a:t> </a:t>
            </a:r>
            <a:r>
              <a:rPr lang="en-US" dirty="0" err="1"/>
              <a:t>dibayar</a:t>
            </a:r>
            <a:r>
              <a:rPr lang="en-US" dirty="0"/>
              <a:t> </a:t>
            </a:r>
            <a:r>
              <a:rPr lang="en-US" dirty="0" err="1"/>
              <a:t>oleh</a:t>
            </a:r>
            <a:r>
              <a:rPr lang="en-US" dirty="0"/>
              <a:t> </a:t>
            </a:r>
            <a:r>
              <a:rPr lang="en-US" dirty="0" err="1"/>
              <a:t>pemberi</a:t>
            </a:r>
            <a:r>
              <a:rPr lang="en-US" dirty="0"/>
              <a:t> </a:t>
            </a:r>
            <a:r>
              <a:rPr lang="en-US" dirty="0" err="1"/>
              <a:t>kerja</a:t>
            </a:r>
            <a:r>
              <a:rPr lang="en-US" dirty="0"/>
              <a:t> </a:t>
            </a:r>
            <a:r>
              <a:rPr lang="en-US" dirty="0" err="1"/>
              <a:t>dan</a:t>
            </a:r>
            <a:r>
              <a:rPr lang="en-US" dirty="0"/>
              <a:t> </a:t>
            </a:r>
            <a:r>
              <a:rPr lang="en-US" dirty="0" err="1"/>
              <a:t>premi</a:t>
            </a:r>
            <a:r>
              <a:rPr lang="en-US" dirty="0"/>
              <a:t> </a:t>
            </a:r>
            <a:r>
              <a:rPr lang="en-US" dirty="0" err="1"/>
              <a:t>tersebut</a:t>
            </a:r>
            <a:r>
              <a:rPr lang="en-US" dirty="0"/>
              <a:t> </a:t>
            </a:r>
            <a:r>
              <a:rPr lang="en-US" dirty="0" err="1"/>
              <a:t>dihitung</a:t>
            </a:r>
            <a:r>
              <a:rPr lang="en-US" dirty="0"/>
              <a:t> </a:t>
            </a:r>
            <a:r>
              <a:rPr lang="en-US" dirty="0" err="1"/>
              <a:t>sebagai</a:t>
            </a:r>
            <a:r>
              <a:rPr lang="en-US" dirty="0"/>
              <a:t> </a:t>
            </a:r>
            <a:r>
              <a:rPr lang="en-US" dirty="0" err="1"/>
              <a:t>penghasilan</a:t>
            </a:r>
            <a:r>
              <a:rPr lang="en-US" dirty="0"/>
              <a:t> </a:t>
            </a:r>
            <a:r>
              <a:rPr lang="en-US" dirty="0" err="1"/>
              <a:t>bagi</a:t>
            </a:r>
            <a:r>
              <a:rPr lang="en-US" dirty="0"/>
              <a:t> </a:t>
            </a:r>
            <a:r>
              <a:rPr lang="en-US" dirty="0" err="1"/>
              <a:t>wajib</a:t>
            </a:r>
            <a:r>
              <a:rPr lang="en-US" dirty="0"/>
              <a:t> </a:t>
            </a:r>
            <a:r>
              <a:rPr lang="en-US" dirty="0" err="1"/>
              <a:t>pajak</a:t>
            </a:r>
            <a:r>
              <a:rPr lang="en-US" dirty="0"/>
              <a:t> orang </a:t>
            </a:r>
            <a:r>
              <a:rPr lang="en-US" dirty="0" err="1"/>
              <a:t>pribadi</a:t>
            </a:r>
            <a:r>
              <a:rPr lang="en-US" dirty="0"/>
              <a:t> yang </a:t>
            </a:r>
            <a:r>
              <a:rPr lang="en-US" dirty="0" err="1"/>
              <a:t>bersangkutan</a:t>
            </a:r>
            <a:r>
              <a:rPr lang="en-US" dirty="0"/>
              <a:t> (</a:t>
            </a:r>
            <a:r>
              <a:rPr lang="en-US" dirty="0" err="1"/>
              <a:t>wajib</a:t>
            </a:r>
            <a:r>
              <a:rPr lang="en-US" dirty="0"/>
              <a:t> </a:t>
            </a:r>
            <a:r>
              <a:rPr lang="en-US" dirty="0" err="1"/>
              <a:t>dipotong</a:t>
            </a:r>
            <a:r>
              <a:rPr lang="en-US" dirty="0"/>
              <a:t> </a:t>
            </a:r>
            <a:r>
              <a:rPr lang="en-US" dirty="0" err="1"/>
              <a:t>PPh</a:t>
            </a:r>
            <a:r>
              <a:rPr lang="en-US" dirty="0"/>
              <a:t> </a:t>
            </a:r>
            <a:r>
              <a:rPr lang="en-US" dirty="0" err="1"/>
              <a:t>Pasal</a:t>
            </a:r>
            <a:r>
              <a:rPr lang="en-US" dirty="0"/>
              <a:t> 21). </a:t>
            </a:r>
            <a:r>
              <a:rPr lang="en-US" dirty="0" err="1"/>
              <a:t>Apabila</a:t>
            </a:r>
            <a:r>
              <a:rPr lang="en-US" dirty="0"/>
              <a:t> </a:t>
            </a:r>
            <a:r>
              <a:rPr lang="en-US" dirty="0" err="1"/>
              <a:t>pembayaran</a:t>
            </a:r>
            <a:r>
              <a:rPr lang="en-US" dirty="0"/>
              <a:t> </a:t>
            </a:r>
            <a:r>
              <a:rPr lang="en-US" dirty="0" err="1"/>
              <a:t>premi</a:t>
            </a:r>
            <a:r>
              <a:rPr lang="en-US" dirty="0"/>
              <a:t> </a:t>
            </a:r>
            <a:r>
              <a:rPr lang="en-US" dirty="0" err="1"/>
              <a:t>asuransi</a:t>
            </a:r>
            <a:r>
              <a:rPr lang="en-US" dirty="0"/>
              <a:t> </a:t>
            </a:r>
            <a:r>
              <a:rPr lang="en-US" dirty="0" err="1"/>
              <a:t>tersebut</a:t>
            </a:r>
            <a:r>
              <a:rPr lang="en-US" dirty="0"/>
              <a:t> </a:t>
            </a:r>
            <a:r>
              <a:rPr lang="en-US" dirty="0" err="1"/>
              <a:t>belum</a:t>
            </a:r>
            <a:r>
              <a:rPr lang="en-US" dirty="0"/>
              <a:t> </a:t>
            </a:r>
            <a:r>
              <a:rPr lang="en-US" dirty="0" err="1"/>
              <a:t>dibebankan</a:t>
            </a:r>
            <a:r>
              <a:rPr lang="en-US" dirty="0"/>
              <a:t> </a:t>
            </a:r>
            <a:r>
              <a:rPr lang="en-US" dirty="0" err="1"/>
              <a:t>sebagai</a:t>
            </a:r>
            <a:r>
              <a:rPr lang="en-US" dirty="0"/>
              <a:t> </a:t>
            </a:r>
            <a:r>
              <a:rPr lang="en-US" dirty="0" err="1"/>
              <a:t>biaya</a:t>
            </a:r>
            <a:r>
              <a:rPr lang="en-US" dirty="0"/>
              <a:t> </a:t>
            </a:r>
            <a:r>
              <a:rPr lang="en-US" dirty="0" err="1"/>
              <a:t>oleh</a:t>
            </a:r>
            <a:r>
              <a:rPr lang="en-US" dirty="0"/>
              <a:t> </a:t>
            </a:r>
            <a:r>
              <a:rPr lang="en-US" dirty="0" err="1"/>
              <a:t>wajib</a:t>
            </a:r>
            <a:r>
              <a:rPr lang="en-US" dirty="0"/>
              <a:t> </a:t>
            </a:r>
            <a:r>
              <a:rPr lang="en-US" dirty="0" err="1"/>
              <a:t>pajak</a:t>
            </a:r>
            <a:r>
              <a:rPr lang="en-US" dirty="0"/>
              <a:t> </a:t>
            </a:r>
            <a:r>
              <a:rPr lang="en-US" dirty="0" err="1"/>
              <a:t>pemberi</a:t>
            </a:r>
            <a:r>
              <a:rPr lang="en-US" dirty="0"/>
              <a:t> </a:t>
            </a:r>
            <a:r>
              <a:rPr lang="en-US" dirty="0" err="1"/>
              <a:t>kerja</a:t>
            </a:r>
            <a:r>
              <a:rPr lang="en-US" dirty="0"/>
              <a:t>, </a:t>
            </a:r>
            <a:r>
              <a:rPr lang="en-US" dirty="0" err="1"/>
              <a:t>maka</a:t>
            </a:r>
            <a:r>
              <a:rPr lang="en-US" dirty="0"/>
              <a:t> </a:t>
            </a:r>
            <a:r>
              <a:rPr lang="en-US" dirty="0" err="1"/>
              <a:t>wajib</a:t>
            </a:r>
            <a:r>
              <a:rPr lang="en-US" dirty="0"/>
              <a:t> </a:t>
            </a:r>
            <a:r>
              <a:rPr lang="en-US" dirty="0" err="1"/>
              <a:t>pajak</a:t>
            </a:r>
            <a:r>
              <a:rPr lang="en-US" dirty="0"/>
              <a:t> </a:t>
            </a:r>
            <a:r>
              <a:rPr lang="en-US" dirty="0" err="1"/>
              <a:t>dapat</a:t>
            </a:r>
            <a:r>
              <a:rPr lang="en-US" dirty="0"/>
              <a:t> </a:t>
            </a:r>
            <a:r>
              <a:rPr lang="en-US" dirty="0" err="1"/>
              <a:t>melakukan</a:t>
            </a:r>
            <a:r>
              <a:rPr lang="en-US" dirty="0"/>
              <a:t> </a:t>
            </a:r>
            <a:r>
              <a:rPr lang="en-US" dirty="0" err="1"/>
              <a:t>penyesuaian</a:t>
            </a:r>
            <a:r>
              <a:rPr lang="en-US" dirty="0"/>
              <a:t> </a:t>
            </a:r>
            <a:r>
              <a:rPr lang="en-US" dirty="0" err="1"/>
              <a:t>fiskal</a:t>
            </a:r>
            <a:r>
              <a:rPr lang="en-US" dirty="0"/>
              <a:t> </a:t>
            </a:r>
            <a:r>
              <a:rPr lang="en-US" dirty="0" err="1"/>
              <a:t>negatif</a:t>
            </a:r>
            <a:r>
              <a:rPr lang="en-US" dirty="0"/>
              <a:t> </a:t>
            </a:r>
            <a:r>
              <a:rPr lang="en-US" u="sng" dirty="0"/>
              <a:t>(SE-03/PJ.41/2003)</a:t>
            </a:r>
            <a:endParaRPr lang="id-ID" dirty="0"/>
          </a:p>
          <a:p>
            <a:pPr fontAlgn="ctr"/>
            <a:endParaRPr lang="id-ID" sz="1400" dirty="0"/>
          </a:p>
        </p:txBody>
      </p:sp>
    </p:spTree>
    <p:extLst>
      <p:ext uri="{BB962C8B-B14F-4D97-AF65-F5344CB8AC3E}">
        <p14:creationId xmlns:p14="http://schemas.microsoft.com/office/powerpoint/2010/main" val="7936333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925C6-F4CF-4BEB-BFBF-85E4F5968C7F}"/>
              </a:ext>
            </a:extLst>
          </p:cNvPr>
          <p:cNvSpPr>
            <a:spLocks noGrp="1"/>
          </p:cNvSpPr>
          <p:nvPr>
            <p:ph type="title"/>
          </p:nvPr>
        </p:nvSpPr>
        <p:spPr/>
        <p:txBody>
          <a:bodyPr>
            <a:normAutofit/>
          </a:bodyPr>
          <a:lstStyle/>
          <a:p>
            <a:r>
              <a:rPr lang="id-ID" sz="4000" b="1" dirty="0"/>
              <a:t>BIAYA-BIAYA YANG TIDAK DAPAT DIKURANGKAN</a:t>
            </a:r>
            <a:endParaRPr lang="id-ID" sz="4000" dirty="0"/>
          </a:p>
        </p:txBody>
      </p:sp>
      <p:sp>
        <p:nvSpPr>
          <p:cNvPr id="6" name="Content Placeholder 5">
            <a:extLst>
              <a:ext uri="{FF2B5EF4-FFF2-40B4-BE49-F238E27FC236}">
                <a16:creationId xmlns:a16="http://schemas.microsoft.com/office/drawing/2014/main" id="{311B8CF5-0697-4386-9552-1BF10B73F162}"/>
              </a:ext>
            </a:extLst>
          </p:cNvPr>
          <p:cNvSpPr>
            <a:spLocks noGrp="1"/>
          </p:cNvSpPr>
          <p:nvPr>
            <p:ph idx="1"/>
          </p:nvPr>
        </p:nvSpPr>
        <p:spPr/>
        <p:txBody>
          <a:bodyPr>
            <a:normAutofit fontScale="55000" lnSpcReduction="20000"/>
          </a:bodyPr>
          <a:lstStyle/>
          <a:p>
            <a:pPr marL="514350" indent="-514350" fontAlgn="ctr">
              <a:buFont typeface="+mj-lt"/>
              <a:buAutoNum type="alphaLcPeriod" startAt="5"/>
            </a:pPr>
            <a:r>
              <a:rPr lang="en-US" dirty="0" err="1"/>
              <a:t>Penggantian</a:t>
            </a:r>
            <a:r>
              <a:rPr lang="en-US" dirty="0"/>
              <a:t> </a:t>
            </a:r>
            <a:r>
              <a:rPr lang="en-US" dirty="0" err="1"/>
              <a:t>atau</a:t>
            </a:r>
            <a:r>
              <a:rPr lang="en-US" dirty="0"/>
              <a:t> </a:t>
            </a:r>
            <a:r>
              <a:rPr lang="en-US" dirty="0" err="1"/>
              <a:t>imbalan</a:t>
            </a:r>
            <a:r>
              <a:rPr lang="en-US" dirty="0"/>
              <a:t> </a:t>
            </a:r>
            <a:r>
              <a:rPr lang="en-US" dirty="0" err="1"/>
              <a:t>sehubungan</a:t>
            </a:r>
            <a:r>
              <a:rPr lang="en-US" dirty="0"/>
              <a:t> </a:t>
            </a:r>
            <a:r>
              <a:rPr lang="en-US" dirty="0" err="1"/>
              <a:t>dengan</a:t>
            </a:r>
            <a:r>
              <a:rPr lang="en-US" dirty="0"/>
              <a:t> </a:t>
            </a:r>
            <a:r>
              <a:rPr lang="en-US" dirty="0" err="1"/>
              <a:t>pekerjaan</a:t>
            </a:r>
            <a:r>
              <a:rPr lang="en-US" dirty="0"/>
              <a:t> </a:t>
            </a:r>
            <a:r>
              <a:rPr lang="en-US" dirty="0" err="1"/>
              <a:t>atau</a:t>
            </a:r>
            <a:r>
              <a:rPr lang="en-US" dirty="0"/>
              <a:t> </a:t>
            </a:r>
            <a:r>
              <a:rPr lang="en-US" dirty="0" err="1"/>
              <a:t>jasa</a:t>
            </a:r>
            <a:r>
              <a:rPr lang="en-US" dirty="0"/>
              <a:t> </a:t>
            </a:r>
            <a:r>
              <a:rPr lang="en-US" dirty="0" err="1"/>
              <a:t>dalam</a:t>
            </a:r>
            <a:r>
              <a:rPr lang="en-US" dirty="0"/>
              <a:t> </a:t>
            </a:r>
            <a:r>
              <a:rPr lang="en-US" dirty="0" err="1"/>
              <a:t>bentuk</a:t>
            </a:r>
            <a:r>
              <a:rPr lang="en-US" dirty="0"/>
              <a:t> </a:t>
            </a:r>
            <a:r>
              <a:rPr lang="en-US" dirty="0" err="1"/>
              <a:t>natura</a:t>
            </a:r>
            <a:r>
              <a:rPr lang="en-US" dirty="0"/>
              <a:t> </a:t>
            </a:r>
            <a:r>
              <a:rPr lang="en-US" dirty="0" err="1"/>
              <a:t>dan</a:t>
            </a:r>
            <a:r>
              <a:rPr lang="en-US" dirty="0"/>
              <a:t> </a:t>
            </a:r>
            <a:r>
              <a:rPr lang="en-US" dirty="0" err="1"/>
              <a:t>kenikmatan</a:t>
            </a:r>
            <a:r>
              <a:rPr lang="en-US" dirty="0"/>
              <a:t>, </a:t>
            </a:r>
            <a:r>
              <a:rPr lang="en-US" dirty="0" err="1"/>
              <a:t>kecuali</a:t>
            </a:r>
            <a:r>
              <a:rPr lang="en-US" dirty="0"/>
              <a:t> : (83/PMK.03/2009)</a:t>
            </a:r>
            <a:endParaRPr lang="id-ID" dirty="0"/>
          </a:p>
          <a:p>
            <a:pPr lvl="1" fontAlgn="t">
              <a:buFont typeface="Wingdings" panose="05000000000000000000" pitchFamily="2" charset="2"/>
              <a:buChar char="Ø"/>
            </a:pPr>
            <a:r>
              <a:rPr lang="en-US" dirty="0" err="1"/>
              <a:t>Pemberian</a:t>
            </a:r>
            <a:r>
              <a:rPr lang="en-US" dirty="0"/>
              <a:t> </a:t>
            </a:r>
            <a:r>
              <a:rPr lang="en-US" dirty="0" err="1"/>
              <a:t>atau</a:t>
            </a:r>
            <a:r>
              <a:rPr lang="en-US" dirty="0"/>
              <a:t> </a:t>
            </a:r>
            <a:r>
              <a:rPr lang="en-US" dirty="0" err="1"/>
              <a:t>penyediaan</a:t>
            </a:r>
            <a:r>
              <a:rPr lang="en-US" dirty="0"/>
              <a:t> </a:t>
            </a:r>
            <a:r>
              <a:rPr lang="en-US" dirty="0" err="1"/>
              <a:t>makanan</a:t>
            </a:r>
            <a:r>
              <a:rPr lang="en-US" dirty="0"/>
              <a:t> </a:t>
            </a:r>
            <a:r>
              <a:rPr lang="en-US" dirty="0" err="1"/>
              <a:t>dan</a:t>
            </a:r>
            <a:r>
              <a:rPr lang="en-US" dirty="0"/>
              <a:t>/</a:t>
            </a:r>
            <a:r>
              <a:rPr lang="en-US" dirty="0" err="1"/>
              <a:t>atau</a:t>
            </a:r>
            <a:r>
              <a:rPr lang="en-US" dirty="0"/>
              <a:t> </a:t>
            </a:r>
            <a:r>
              <a:rPr lang="en-US" dirty="0" err="1"/>
              <a:t>minuman</a:t>
            </a:r>
            <a:r>
              <a:rPr lang="en-US" dirty="0"/>
              <a:t> </a:t>
            </a:r>
            <a:r>
              <a:rPr lang="en-US" dirty="0" err="1"/>
              <a:t>bagi</a:t>
            </a:r>
            <a:r>
              <a:rPr lang="en-US" dirty="0"/>
              <a:t> </a:t>
            </a:r>
            <a:r>
              <a:rPr lang="en-US" dirty="0" err="1"/>
              <a:t>seluruh</a:t>
            </a:r>
            <a:r>
              <a:rPr lang="en-US" dirty="0"/>
              <a:t> </a:t>
            </a:r>
            <a:r>
              <a:rPr lang="en-US" dirty="0" err="1"/>
              <a:t>Pegawai</a:t>
            </a:r>
            <a:r>
              <a:rPr lang="en-US" dirty="0"/>
              <a:t> yang </a:t>
            </a:r>
            <a:r>
              <a:rPr lang="en-US" dirty="0" err="1"/>
              <a:t>berkaitan</a:t>
            </a:r>
            <a:r>
              <a:rPr lang="en-US" dirty="0"/>
              <a:t> </a:t>
            </a:r>
            <a:r>
              <a:rPr lang="en-US" dirty="0" err="1"/>
              <a:t>dengan</a:t>
            </a:r>
            <a:r>
              <a:rPr lang="en-US" dirty="0"/>
              <a:t> </a:t>
            </a:r>
            <a:r>
              <a:rPr lang="en-US" dirty="0" err="1"/>
              <a:t>pelaksanaan</a:t>
            </a:r>
            <a:r>
              <a:rPr lang="en-US" dirty="0"/>
              <a:t> </a:t>
            </a:r>
            <a:r>
              <a:rPr lang="en-US" dirty="0" err="1"/>
              <a:t>pekerjaan</a:t>
            </a:r>
            <a:endParaRPr lang="id-ID" dirty="0"/>
          </a:p>
          <a:p>
            <a:pPr lvl="1" fontAlgn="t">
              <a:buFont typeface="Wingdings" panose="05000000000000000000" pitchFamily="2" charset="2"/>
              <a:buChar char="Ø"/>
            </a:pPr>
            <a:r>
              <a:rPr lang="en-US" dirty="0" err="1"/>
              <a:t>Penggantian</a:t>
            </a:r>
            <a:r>
              <a:rPr lang="en-US" dirty="0"/>
              <a:t> </a:t>
            </a:r>
            <a:r>
              <a:rPr lang="en-US" dirty="0" err="1"/>
              <a:t>atau</a:t>
            </a:r>
            <a:r>
              <a:rPr lang="en-US" dirty="0"/>
              <a:t> </a:t>
            </a:r>
            <a:r>
              <a:rPr lang="en-US" dirty="0" err="1"/>
              <a:t>imbalan</a:t>
            </a:r>
            <a:r>
              <a:rPr lang="en-US" dirty="0"/>
              <a:t> </a:t>
            </a:r>
            <a:r>
              <a:rPr lang="en-US" dirty="0" err="1"/>
              <a:t>dalam</a:t>
            </a:r>
            <a:r>
              <a:rPr lang="en-US" dirty="0"/>
              <a:t> </a:t>
            </a:r>
            <a:r>
              <a:rPr lang="en-US" dirty="0" err="1"/>
              <a:t>bentuk</a:t>
            </a:r>
            <a:r>
              <a:rPr lang="en-US" dirty="0"/>
              <a:t> </a:t>
            </a:r>
            <a:r>
              <a:rPr lang="en-US" dirty="0" err="1"/>
              <a:t>natura</a:t>
            </a:r>
            <a:r>
              <a:rPr lang="en-US" dirty="0"/>
              <a:t> </a:t>
            </a:r>
            <a:r>
              <a:rPr lang="en-US" dirty="0" err="1"/>
              <a:t>atau</a:t>
            </a:r>
            <a:r>
              <a:rPr lang="en-US" dirty="0"/>
              <a:t> </a:t>
            </a:r>
            <a:r>
              <a:rPr lang="en-US" dirty="0" err="1"/>
              <a:t>kenikmatan</a:t>
            </a:r>
            <a:r>
              <a:rPr lang="en-US" dirty="0"/>
              <a:t> yang </a:t>
            </a:r>
            <a:r>
              <a:rPr lang="en-US" dirty="0" err="1"/>
              <a:t>diberikan</a:t>
            </a:r>
            <a:r>
              <a:rPr lang="en-US" dirty="0"/>
              <a:t> </a:t>
            </a:r>
            <a:r>
              <a:rPr lang="en-US" dirty="0" err="1"/>
              <a:t>berkenaan</a:t>
            </a:r>
            <a:r>
              <a:rPr lang="en-US" dirty="0"/>
              <a:t> </a:t>
            </a:r>
            <a:r>
              <a:rPr lang="en-US" dirty="0" err="1"/>
              <a:t>dengan</a:t>
            </a:r>
            <a:r>
              <a:rPr lang="en-US" dirty="0"/>
              <a:t> 	</a:t>
            </a:r>
            <a:r>
              <a:rPr lang="en-US" dirty="0" err="1"/>
              <a:t>pelaksanaan</a:t>
            </a:r>
            <a:r>
              <a:rPr lang="en-US" dirty="0"/>
              <a:t> </a:t>
            </a:r>
            <a:r>
              <a:rPr lang="en-US" dirty="0" err="1"/>
              <a:t>pekerjaan</a:t>
            </a:r>
            <a:r>
              <a:rPr lang="en-US" dirty="0"/>
              <a:t> di </a:t>
            </a:r>
            <a:r>
              <a:rPr lang="en-US" dirty="0" err="1"/>
              <a:t>daerah</a:t>
            </a:r>
            <a:r>
              <a:rPr lang="en-US" dirty="0"/>
              <a:t> </a:t>
            </a:r>
            <a:r>
              <a:rPr lang="en-US" dirty="0" err="1"/>
              <a:t>tertentu</a:t>
            </a:r>
            <a:r>
              <a:rPr lang="en-US" dirty="0"/>
              <a:t> </a:t>
            </a:r>
            <a:r>
              <a:rPr lang="en-US" dirty="0" err="1"/>
              <a:t>dalam</a:t>
            </a:r>
            <a:r>
              <a:rPr lang="en-US" dirty="0"/>
              <a:t> </a:t>
            </a:r>
            <a:r>
              <a:rPr lang="en-US" dirty="0" err="1"/>
              <a:t>rangka</a:t>
            </a:r>
            <a:r>
              <a:rPr lang="en-US" dirty="0"/>
              <a:t> </a:t>
            </a:r>
            <a:r>
              <a:rPr lang="en-US" dirty="0" err="1"/>
              <a:t>menunjang</a:t>
            </a:r>
            <a:r>
              <a:rPr lang="en-US" dirty="0"/>
              <a:t> </a:t>
            </a:r>
            <a:r>
              <a:rPr lang="en-US" dirty="0" err="1"/>
              <a:t>kebijakan</a:t>
            </a:r>
            <a:r>
              <a:rPr lang="en-US" dirty="0"/>
              <a:t> </a:t>
            </a:r>
            <a:r>
              <a:rPr lang="en-US" dirty="0" err="1"/>
              <a:t>pemerintah</a:t>
            </a:r>
            <a:r>
              <a:rPr lang="en-US" dirty="0"/>
              <a:t> </a:t>
            </a:r>
            <a:r>
              <a:rPr lang="en-US" dirty="0" err="1"/>
              <a:t>untuk</a:t>
            </a:r>
            <a:r>
              <a:rPr lang="en-US" dirty="0"/>
              <a:t> </a:t>
            </a:r>
            <a:r>
              <a:rPr lang="en-US" dirty="0" err="1"/>
              <a:t>mendorong</a:t>
            </a:r>
            <a:r>
              <a:rPr lang="en-US" dirty="0"/>
              <a:t> </a:t>
            </a:r>
            <a:r>
              <a:rPr lang="en-US" dirty="0" err="1"/>
              <a:t>pembangunan</a:t>
            </a:r>
            <a:r>
              <a:rPr lang="en-US" dirty="0"/>
              <a:t> di </a:t>
            </a:r>
            <a:r>
              <a:rPr lang="en-US" dirty="0" err="1"/>
              <a:t>daerah</a:t>
            </a:r>
            <a:r>
              <a:rPr lang="en-US" dirty="0"/>
              <a:t> </a:t>
            </a:r>
            <a:r>
              <a:rPr lang="en-US" dirty="0" err="1"/>
              <a:t>tersebut</a:t>
            </a:r>
            <a:r>
              <a:rPr lang="en-US" dirty="0"/>
              <a:t>.</a:t>
            </a:r>
            <a:endParaRPr lang="id-ID" dirty="0"/>
          </a:p>
          <a:p>
            <a:pPr lvl="1" fontAlgn="t">
              <a:buFont typeface="Wingdings" panose="05000000000000000000" pitchFamily="2" charset="2"/>
              <a:buChar char="Ø"/>
            </a:pPr>
            <a:r>
              <a:rPr lang="en-US" dirty="0" err="1"/>
              <a:t>Pemberian</a:t>
            </a:r>
            <a:r>
              <a:rPr lang="en-US" dirty="0"/>
              <a:t> </a:t>
            </a:r>
            <a:r>
              <a:rPr lang="en-US" dirty="0" err="1"/>
              <a:t>natura</a:t>
            </a:r>
            <a:r>
              <a:rPr lang="en-US" dirty="0"/>
              <a:t> </a:t>
            </a:r>
            <a:r>
              <a:rPr lang="en-US" dirty="0" err="1"/>
              <a:t>dan</a:t>
            </a:r>
            <a:r>
              <a:rPr lang="en-US" dirty="0"/>
              <a:t> </a:t>
            </a:r>
            <a:r>
              <a:rPr lang="en-US" dirty="0" err="1"/>
              <a:t>kenikmatan</a:t>
            </a:r>
            <a:r>
              <a:rPr lang="en-US" dirty="0"/>
              <a:t> yang </a:t>
            </a:r>
            <a:r>
              <a:rPr lang="en-US" dirty="0" err="1"/>
              <a:t>merupakan</a:t>
            </a:r>
            <a:r>
              <a:rPr lang="en-US" dirty="0"/>
              <a:t> </a:t>
            </a:r>
            <a:r>
              <a:rPr lang="en-US" dirty="0" err="1"/>
              <a:t>keharusan</a:t>
            </a:r>
            <a:r>
              <a:rPr lang="en-US" dirty="0"/>
              <a:t> </a:t>
            </a:r>
            <a:r>
              <a:rPr lang="en-US" dirty="0" err="1"/>
              <a:t>dalam</a:t>
            </a:r>
            <a:r>
              <a:rPr lang="en-US" dirty="0"/>
              <a:t> </a:t>
            </a:r>
            <a:r>
              <a:rPr lang="en-US" dirty="0" err="1"/>
              <a:t>pelaksanaan</a:t>
            </a:r>
            <a:r>
              <a:rPr lang="en-US" dirty="0"/>
              <a:t> </a:t>
            </a:r>
            <a:r>
              <a:rPr lang="en-US" dirty="0" err="1"/>
              <a:t>pekerjaan</a:t>
            </a:r>
            <a:r>
              <a:rPr lang="en-US" dirty="0"/>
              <a:t> </a:t>
            </a:r>
            <a:r>
              <a:rPr lang="en-US" dirty="0" err="1"/>
              <a:t>sebagai</a:t>
            </a:r>
            <a:r>
              <a:rPr lang="en-US" dirty="0"/>
              <a:t> </a:t>
            </a:r>
            <a:r>
              <a:rPr lang="en-US" dirty="0" err="1"/>
              <a:t>sarana</a:t>
            </a:r>
            <a:r>
              <a:rPr lang="en-US" dirty="0"/>
              <a:t> </a:t>
            </a:r>
            <a:r>
              <a:rPr lang="en-US" dirty="0" err="1"/>
              <a:t>keselamatan</a:t>
            </a:r>
            <a:r>
              <a:rPr lang="en-US" dirty="0"/>
              <a:t> </a:t>
            </a:r>
            <a:r>
              <a:rPr lang="en-US" dirty="0" err="1"/>
              <a:t>kerja</a:t>
            </a:r>
            <a:r>
              <a:rPr lang="en-US" dirty="0"/>
              <a:t> </a:t>
            </a:r>
            <a:r>
              <a:rPr lang="en-US" dirty="0" err="1"/>
              <a:t>atau</a:t>
            </a:r>
            <a:r>
              <a:rPr lang="en-US" dirty="0"/>
              <a:t> </a:t>
            </a:r>
            <a:r>
              <a:rPr lang="en-US" dirty="0" err="1"/>
              <a:t>karena</a:t>
            </a:r>
            <a:r>
              <a:rPr lang="en-US" dirty="0"/>
              <a:t> </a:t>
            </a:r>
            <a:r>
              <a:rPr lang="en-US" dirty="0" err="1"/>
              <a:t>sifat</a:t>
            </a:r>
            <a:r>
              <a:rPr lang="en-US" dirty="0"/>
              <a:t> </a:t>
            </a:r>
            <a:r>
              <a:rPr lang="en-US" dirty="0" err="1"/>
              <a:t>pekerjaan</a:t>
            </a:r>
            <a:r>
              <a:rPr lang="en-US" dirty="0"/>
              <a:t> </a:t>
            </a:r>
            <a:r>
              <a:rPr lang="en-US" dirty="0" err="1"/>
              <a:t>tersebut</a:t>
            </a:r>
            <a:r>
              <a:rPr lang="en-US" dirty="0"/>
              <a:t> </a:t>
            </a:r>
            <a:r>
              <a:rPr lang="en-US" dirty="0" err="1"/>
              <a:t>mengharuskannya</a:t>
            </a:r>
            <a:r>
              <a:rPr lang="en-US" dirty="0"/>
              <a:t>.</a:t>
            </a:r>
            <a:endParaRPr lang="id-ID" dirty="0"/>
          </a:p>
          <a:p>
            <a:pPr marL="514350" indent="-514350" fontAlgn="ctr">
              <a:buFont typeface="+mj-lt"/>
              <a:buAutoNum type="alphaLcPeriod" startAt="5"/>
            </a:pPr>
            <a:r>
              <a:rPr lang="en-US" dirty="0" err="1"/>
              <a:t>Jumlah</a:t>
            </a:r>
            <a:r>
              <a:rPr lang="en-US" dirty="0"/>
              <a:t> yang </a:t>
            </a:r>
            <a:r>
              <a:rPr lang="en-US" dirty="0" err="1"/>
              <a:t>melebihi</a:t>
            </a:r>
            <a:r>
              <a:rPr lang="en-US" dirty="0"/>
              <a:t> </a:t>
            </a:r>
            <a:r>
              <a:rPr lang="en-US" dirty="0" err="1"/>
              <a:t>kewajaran</a:t>
            </a:r>
            <a:r>
              <a:rPr lang="en-US" dirty="0"/>
              <a:t> yang </a:t>
            </a:r>
            <a:r>
              <a:rPr lang="en-US" dirty="0" err="1"/>
              <a:t>dibayarkan</a:t>
            </a:r>
            <a:r>
              <a:rPr lang="en-US" dirty="0"/>
              <a:t> </a:t>
            </a:r>
            <a:r>
              <a:rPr lang="en-US" dirty="0" err="1"/>
              <a:t>kepada</a:t>
            </a:r>
            <a:r>
              <a:rPr lang="en-US" dirty="0"/>
              <a:t> </a:t>
            </a:r>
            <a:r>
              <a:rPr lang="en-US" dirty="0" err="1"/>
              <a:t>pemegang</a:t>
            </a:r>
            <a:r>
              <a:rPr lang="en-US" dirty="0"/>
              <a:t> </a:t>
            </a:r>
            <a:r>
              <a:rPr lang="en-US" dirty="0" err="1"/>
              <a:t>saham</a:t>
            </a:r>
            <a:r>
              <a:rPr lang="en-US" dirty="0"/>
              <a:t> </a:t>
            </a:r>
            <a:r>
              <a:rPr lang="en-US" dirty="0" err="1"/>
              <a:t>atau</a:t>
            </a:r>
            <a:r>
              <a:rPr lang="en-US" dirty="0"/>
              <a:t> </a:t>
            </a:r>
            <a:r>
              <a:rPr lang="en-US" dirty="0" err="1"/>
              <a:t>pihak</a:t>
            </a:r>
            <a:r>
              <a:rPr lang="en-US" dirty="0"/>
              <a:t> yang </a:t>
            </a:r>
            <a:r>
              <a:rPr lang="en-US" dirty="0" err="1"/>
              <a:t>memiliki</a:t>
            </a:r>
            <a:r>
              <a:rPr lang="en-US" dirty="0"/>
              <a:t> </a:t>
            </a:r>
            <a:r>
              <a:rPr lang="en-US" dirty="0" err="1"/>
              <a:t>hubungan</a:t>
            </a:r>
            <a:r>
              <a:rPr lang="en-US" dirty="0"/>
              <a:t> </a:t>
            </a:r>
            <a:r>
              <a:rPr lang="en-US" dirty="0" err="1"/>
              <a:t>istimewa</a:t>
            </a:r>
            <a:r>
              <a:rPr lang="en-US" dirty="0"/>
              <a:t> </a:t>
            </a:r>
            <a:r>
              <a:rPr lang="en-US" dirty="0" err="1"/>
              <a:t>sebagai</a:t>
            </a:r>
            <a:r>
              <a:rPr lang="en-US" dirty="0"/>
              <a:t> </a:t>
            </a:r>
            <a:r>
              <a:rPr lang="en-US" dirty="0" err="1"/>
              <a:t>imbalan</a:t>
            </a:r>
            <a:r>
              <a:rPr lang="en-US" dirty="0"/>
              <a:t> </a:t>
            </a:r>
            <a:r>
              <a:rPr lang="en-US" dirty="0" err="1"/>
              <a:t>sehubungan</a:t>
            </a:r>
            <a:r>
              <a:rPr lang="en-US" dirty="0"/>
              <a:t> </a:t>
            </a:r>
            <a:r>
              <a:rPr lang="en-US" dirty="0" err="1"/>
              <a:t>dengan</a:t>
            </a:r>
            <a:r>
              <a:rPr lang="en-US" dirty="0"/>
              <a:t> </a:t>
            </a:r>
            <a:r>
              <a:rPr lang="en-US" dirty="0" err="1"/>
              <a:t>pekerjaan</a:t>
            </a:r>
            <a:r>
              <a:rPr lang="en-US" dirty="0"/>
              <a:t> yang </a:t>
            </a:r>
            <a:r>
              <a:rPr lang="en-US" dirty="0" err="1"/>
              <a:t>dilakukan</a:t>
            </a:r>
            <a:r>
              <a:rPr lang="en-US" dirty="0"/>
              <a:t>.</a:t>
            </a:r>
            <a:endParaRPr lang="id-ID" dirty="0"/>
          </a:p>
          <a:p>
            <a:pPr marL="514350" indent="-514350" fontAlgn="ctr">
              <a:buFont typeface="+mj-lt"/>
              <a:buAutoNum type="alphaLcPeriod" startAt="5"/>
            </a:pPr>
            <a:r>
              <a:rPr lang="en-US" dirty="0" err="1"/>
              <a:t>harta</a:t>
            </a:r>
            <a:r>
              <a:rPr lang="en-US" dirty="0"/>
              <a:t> yang </a:t>
            </a:r>
            <a:r>
              <a:rPr lang="en-US" dirty="0" err="1"/>
              <a:t>dihibahkan</a:t>
            </a:r>
            <a:r>
              <a:rPr lang="en-US" dirty="0"/>
              <a:t>, </a:t>
            </a:r>
            <a:r>
              <a:rPr lang="en-US" dirty="0" err="1"/>
              <a:t>bantuan</a:t>
            </a:r>
            <a:r>
              <a:rPr lang="en-US" dirty="0"/>
              <a:t> </a:t>
            </a:r>
            <a:r>
              <a:rPr lang="en-US" dirty="0" err="1"/>
              <a:t>atau</a:t>
            </a:r>
            <a:r>
              <a:rPr lang="en-US" dirty="0"/>
              <a:t> </a:t>
            </a:r>
            <a:r>
              <a:rPr lang="en-US" dirty="0" err="1"/>
              <a:t>sumbangan</a:t>
            </a:r>
            <a:r>
              <a:rPr lang="en-US" dirty="0"/>
              <a:t>, </a:t>
            </a:r>
            <a:r>
              <a:rPr lang="en-US" dirty="0" err="1"/>
              <a:t>dan</a:t>
            </a:r>
            <a:r>
              <a:rPr lang="en-US" dirty="0"/>
              <a:t> </a:t>
            </a:r>
            <a:r>
              <a:rPr lang="en-US" dirty="0" err="1"/>
              <a:t>warisan</a:t>
            </a:r>
            <a:r>
              <a:rPr lang="en-US" dirty="0"/>
              <a:t> </a:t>
            </a:r>
            <a:r>
              <a:rPr lang="en-US" dirty="0" err="1"/>
              <a:t>sebagaimana</a:t>
            </a:r>
            <a:r>
              <a:rPr lang="en-US" dirty="0"/>
              <a:t> </a:t>
            </a:r>
            <a:r>
              <a:rPr lang="en-US" dirty="0" err="1"/>
              <a:t>dimaksud</a:t>
            </a:r>
            <a:r>
              <a:rPr lang="en-US" dirty="0"/>
              <a:t> </a:t>
            </a:r>
            <a:r>
              <a:rPr lang="en-US" dirty="0" err="1"/>
              <a:t>dalam</a:t>
            </a:r>
            <a:r>
              <a:rPr lang="en-US" dirty="0"/>
              <a:t> </a:t>
            </a:r>
            <a:r>
              <a:rPr lang="en-US" dirty="0" err="1"/>
              <a:t>Pasal</a:t>
            </a:r>
            <a:r>
              <a:rPr lang="en-US" dirty="0"/>
              <a:t> 4 </a:t>
            </a:r>
            <a:r>
              <a:rPr lang="en-US" dirty="0" err="1"/>
              <a:t>ayat</a:t>
            </a:r>
            <a:r>
              <a:rPr lang="en-US" dirty="0"/>
              <a:t> (3) </a:t>
            </a:r>
            <a:r>
              <a:rPr lang="en-US" dirty="0" err="1"/>
              <a:t>huruf</a:t>
            </a:r>
            <a:r>
              <a:rPr lang="en-US" dirty="0"/>
              <a:t> a </a:t>
            </a:r>
            <a:r>
              <a:rPr lang="en-US" dirty="0" err="1"/>
              <a:t>dan</a:t>
            </a:r>
            <a:r>
              <a:rPr lang="en-US" dirty="0"/>
              <a:t> </a:t>
            </a:r>
            <a:r>
              <a:rPr lang="en-US" dirty="0" err="1"/>
              <a:t>huruf</a:t>
            </a:r>
            <a:r>
              <a:rPr lang="en-US" dirty="0"/>
              <a:t> b, </a:t>
            </a:r>
            <a:r>
              <a:rPr lang="en-US" dirty="0" err="1"/>
              <a:t>kecuali</a:t>
            </a:r>
            <a:r>
              <a:rPr lang="en-US" dirty="0"/>
              <a:t> </a:t>
            </a:r>
            <a:r>
              <a:rPr lang="en-US" dirty="0" err="1"/>
              <a:t>sumbangan</a:t>
            </a:r>
            <a:r>
              <a:rPr lang="en-US" dirty="0"/>
              <a:t> </a:t>
            </a:r>
            <a:r>
              <a:rPr lang="en-US" dirty="0" err="1"/>
              <a:t>sebagaimana</a:t>
            </a:r>
            <a:r>
              <a:rPr lang="en-US" dirty="0"/>
              <a:t> </a:t>
            </a:r>
            <a:r>
              <a:rPr lang="en-US" dirty="0" err="1"/>
              <a:t>dimaksud</a:t>
            </a:r>
            <a:r>
              <a:rPr lang="en-US" dirty="0"/>
              <a:t> </a:t>
            </a:r>
            <a:r>
              <a:rPr lang="en-US" dirty="0" err="1"/>
              <a:t>dalam</a:t>
            </a:r>
            <a:r>
              <a:rPr lang="en-US" dirty="0"/>
              <a:t> </a:t>
            </a:r>
            <a:r>
              <a:rPr lang="en-US" dirty="0" err="1"/>
              <a:t>Pasal</a:t>
            </a:r>
            <a:r>
              <a:rPr lang="en-US" dirty="0"/>
              <a:t> 6 </a:t>
            </a:r>
            <a:r>
              <a:rPr lang="en-US" dirty="0" err="1"/>
              <a:t>ayat</a:t>
            </a:r>
            <a:r>
              <a:rPr lang="en-US" dirty="0"/>
              <a:t> (1) </a:t>
            </a:r>
            <a:r>
              <a:rPr lang="en-US" dirty="0" err="1"/>
              <a:t>huruf</a:t>
            </a:r>
            <a:r>
              <a:rPr lang="en-US" dirty="0"/>
              <a:t> </a:t>
            </a:r>
            <a:r>
              <a:rPr lang="en-US" dirty="0" err="1"/>
              <a:t>i</a:t>
            </a:r>
            <a:r>
              <a:rPr lang="en-US" dirty="0"/>
              <a:t> </a:t>
            </a:r>
            <a:r>
              <a:rPr lang="en-US" dirty="0" err="1"/>
              <a:t>sampai</a:t>
            </a:r>
            <a:r>
              <a:rPr lang="en-US" dirty="0"/>
              <a:t> </a:t>
            </a:r>
            <a:r>
              <a:rPr lang="en-US" dirty="0" err="1"/>
              <a:t>dengan</a:t>
            </a:r>
            <a:r>
              <a:rPr lang="en-US" dirty="0"/>
              <a:t> </a:t>
            </a:r>
            <a:r>
              <a:rPr lang="en-US" dirty="0" err="1"/>
              <a:t>huruf</a:t>
            </a:r>
            <a:r>
              <a:rPr lang="en-US" dirty="0"/>
              <a:t> m </a:t>
            </a:r>
            <a:r>
              <a:rPr lang="en-US" dirty="0" err="1"/>
              <a:t>serta</a:t>
            </a:r>
            <a:r>
              <a:rPr lang="en-US" dirty="0"/>
              <a:t> zakat yang </a:t>
            </a:r>
            <a:r>
              <a:rPr lang="en-US" dirty="0" err="1"/>
              <a:t>diterima</a:t>
            </a:r>
            <a:r>
              <a:rPr lang="en-US" dirty="0"/>
              <a:t> </a:t>
            </a:r>
            <a:r>
              <a:rPr lang="en-US" dirty="0" err="1"/>
              <a:t>oleh</a:t>
            </a:r>
            <a:r>
              <a:rPr lang="en-US" dirty="0"/>
              <a:t> </a:t>
            </a:r>
            <a:r>
              <a:rPr lang="en-US" dirty="0" err="1"/>
              <a:t>badan</a:t>
            </a:r>
            <a:r>
              <a:rPr lang="en-US" dirty="0"/>
              <a:t> </a:t>
            </a:r>
            <a:r>
              <a:rPr lang="en-US" dirty="0" err="1"/>
              <a:t>amil</a:t>
            </a:r>
            <a:r>
              <a:rPr lang="en-US" dirty="0"/>
              <a:t> zakat </a:t>
            </a:r>
            <a:r>
              <a:rPr lang="en-US" dirty="0" err="1"/>
              <a:t>atau</a:t>
            </a:r>
            <a:r>
              <a:rPr lang="en-US" dirty="0"/>
              <a:t> </a:t>
            </a:r>
            <a:r>
              <a:rPr lang="en-US" dirty="0" err="1"/>
              <a:t>lembaga</a:t>
            </a:r>
            <a:r>
              <a:rPr lang="en-US" dirty="0"/>
              <a:t> </a:t>
            </a:r>
            <a:r>
              <a:rPr lang="en-US" dirty="0" err="1"/>
              <a:t>amil</a:t>
            </a:r>
            <a:r>
              <a:rPr lang="en-US" dirty="0"/>
              <a:t> zakat yang </a:t>
            </a:r>
            <a:r>
              <a:rPr lang="en-US" dirty="0" err="1"/>
              <a:t>dibentuk</a:t>
            </a:r>
            <a:r>
              <a:rPr lang="en-US" dirty="0"/>
              <a:t> </a:t>
            </a:r>
            <a:r>
              <a:rPr lang="en-US" dirty="0" err="1"/>
              <a:t>atau</a:t>
            </a:r>
            <a:r>
              <a:rPr lang="en-US" dirty="0"/>
              <a:t> </a:t>
            </a:r>
            <a:r>
              <a:rPr lang="en-US" dirty="0" err="1"/>
              <a:t>disahkan</a:t>
            </a:r>
            <a:r>
              <a:rPr lang="en-US" dirty="0"/>
              <a:t> </a:t>
            </a:r>
            <a:r>
              <a:rPr lang="en-US" dirty="0" err="1"/>
              <a:t>oleh</a:t>
            </a:r>
            <a:r>
              <a:rPr lang="en-US" dirty="0"/>
              <a:t> </a:t>
            </a:r>
            <a:r>
              <a:rPr lang="en-US" dirty="0" err="1"/>
              <a:t>pemerintah</a:t>
            </a:r>
            <a:r>
              <a:rPr lang="en-US" dirty="0"/>
              <a:t> </a:t>
            </a:r>
            <a:r>
              <a:rPr lang="en-US" dirty="0" err="1"/>
              <a:t>atau</a:t>
            </a:r>
            <a:r>
              <a:rPr lang="en-US" dirty="0"/>
              <a:t> </a:t>
            </a:r>
            <a:r>
              <a:rPr lang="en-US" dirty="0" err="1"/>
              <a:t>sumbangan</a:t>
            </a:r>
            <a:r>
              <a:rPr lang="en-US" dirty="0"/>
              <a:t> </a:t>
            </a:r>
            <a:r>
              <a:rPr lang="en-US" dirty="0" err="1"/>
              <a:t>keagamaan</a:t>
            </a:r>
            <a:r>
              <a:rPr lang="en-US" dirty="0"/>
              <a:t> yang </a:t>
            </a:r>
            <a:r>
              <a:rPr lang="en-US" dirty="0" err="1"/>
              <a:t>sifatnya</a:t>
            </a:r>
            <a:r>
              <a:rPr lang="en-US" dirty="0"/>
              <a:t> </a:t>
            </a:r>
            <a:r>
              <a:rPr lang="en-US" dirty="0" err="1"/>
              <a:t>wajib</a:t>
            </a:r>
            <a:r>
              <a:rPr lang="en-US" dirty="0"/>
              <a:t> </a:t>
            </a:r>
            <a:r>
              <a:rPr lang="en-US" dirty="0" err="1"/>
              <a:t>bagi</a:t>
            </a:r>
            <a:r>
              <a:rPr lang="en-US" dirty="0"/>
              <a:t> </a:t>
            </a:r>
            <a:r>
              <a:rPr lang="en-US" dirty="0" err="1"/>
              <a:t>pemeluk</a:t>
            </a:r>
            <a:r>
              <a:rPr lang="en-US" dirty="0"/>
              <a:t> agama yang </a:t>
            </a:r>
            <a:r>
              <a:rPr lang="en-US" dirty="0" err="1"/>
              <a:t>diakui</a:t>
            </a:r>
            <a:r>
              <a:rPr lang="en-US" dirty="0"/>
              <a:t> di Indonesia, yang </a:t>
            </a:r>
            <a:r>
              <a:rPr lang="en-US" dirty="0" err="1"/>
              <a:t>diterima</a:t>
            </a:r>
            <a:r>
              <a:rPr lang="en-US" dirty="0"/>
              <a:t> </a:t>
            </a:r>
            <a:r>
              <a:rPr lang="en-US" dirty="0" err="1"/>
              <a:t>oleh</a:t>
            </a:r>
            <a:r>
              <a:rPr lang="en-US" dirty="0"/>
              <a:t> </a:t>
            </a:r>
            <a:r>
              <a:rPr lang="en-US" dirty="0" err="1"/>
              <a:t>lembaga</a:t>
            </a:r>
            <a:r>
              <a:rPr lang="en-US" dirty="0"/>
              <a:t> </a:t>
            </a:r>
            <a:r>
              <a:rPr lang="en-US" dirty="0" err="1"/>
              <a:t>keagamaan</a:t>
            </a:r>
            <a:r>
              <a:rPr lang="en-US" dirty="0"/>
              <a:t> yang </a:t>
            </a:r>
            <a:r>
              <a:rPr lang="en-US" dirty="0" err="1"/>
              <a:t>dibentuk</a:t>
            </a:r>
            <a:r>
              <a:rPr lang="en-US" dirty="0"/>
              <a:t> </a:t>
            </a:r>
            <a:r>
              <a:rPr lang="en-US" dirty="0" err="1"/>
              <a:t>atau</a:t>
            </a:r>
            <a:r>
              <a:rPr lang="en-US" dirty="0"/>
              <a:t> </a:t>
            </a:r>
            <a:r>
              <a:rPr lang="en-US" dirty="0" err="1"/>
              <a:t>disahkan</a:t>
            </a:r>
            <a:r>
              <a:rPr lang="en-US" dirty="0"/>
              <a:t> </a:t>
            </a:r>
            <a:r>
              <a:rPr lang="en-US" dirty="0" err="1"/>
              <a:t>oleh</a:t>
            </a:r>
            <a:r>
              <a:rPr lang="en-US" dirty="0"/>
              <a:t> </a:t>
            </a:r>
            <a:r>
              <a:rPr lang="en-US" dirty="0" err="1"/>
              <a:t>pemerintah</a:t>
            </a:r>
            <a:r>
              <a:rPr lang="en-US" dirty="0"/>
              <a:t>, yang </a:t>
            </a:r>
            <a:r>
              <a:rPr lang="en-US" dirty="0" err="1"/>
              <a:t>ketentuannya</a:t>
            </a:r>
            <a:r>
              <a:rPr lang="en-US" dirty="0"/>
              <a:t> </a:t>
            </a:r>
            <a:r>
              <a:rPr lang="en-US" dirty="0" err="1"/>
              <a:t>diatur</a:t>
            </a:r>
            <a:r>
              <a:rPr lang="en-US" dirty="0"/>
              <a:t> </a:t>
            </a:r>
            <a:r>
              <a:rPr lang="en-US" dirty="0" err="1"/>
              <a:t>dengan</a:t>
            </a:r>
            <a:r>
              <a:rPr lang="en-US" dirty="0"/>
              <a:t> </a:t>
            </a:r>
            <a:r>
              <a:rPr lang="en-US" dirty="0" err="1"/>
              <a:t>atau</a:t>
            </a:r>
            <a:r>
              <a:rPr lang="en-US" dirty="0"/>
              <a:t> </a:t>
            </a:r>
            <a:r>
              <a:rPr lang="en-US" dirty="0" err="1"/>
              <a:t>berdasarkan</a:t>
            </a:r>
            <a:r>
              <a:rPr lang="en-US" dirty="0"/>
              <a:t> </a:t>
            </a:r>
            <a:r>
              <a:rPr lang="en-US" dirty="0" err="1"/>
              <a:t>Peraturan</a:t>
            </a:r>
            <a:r>
              <a:rPr lang="en-US" dirty="0"/>
              <a:t> </a:t>
            </a:r>
            <a:r>
              <a:rPr lang="en-US" dirty="0" err="1"/>
              <a:t>Pemerintah</a:t>
            </a:r>
            <a:r>
              <a:rPr lang="en-US" dirty="0"/>
              <a:t>;</a:t>
            </a:r>
            <a:endParaRPr lang="id-ID" dirty="0"/>
          </a:p>
          <a:p>
            <a:pPr marL="514350" indent="-514350" fontAlgn="ctr">
              <a:buFont typeface="+mj-lt"/>
              <a:buAutoNum type="alphaLcPeriod" startAt="5"/>
            </a:pPr>
            <a:r>
              <a:rPr lang="en-US" dirty="0" err="1"/>
              <a:t>Pajak</a:t>
            </a:r>
            <a:r>
              <a:rPr lang="en-US" dirty="0"/>
              <a:t> </a:t>
            </a:r>
            <a:r>
              <a:rPr lang="en-US" dirty="0" err="1"/>
              <a:t>Penghasilan</a:t>
            </a:r>
            <a:endParaRPr lang="id-ID" dirty="0"/>
          </a:p>
          <a:p>
            <a:pPr marL="514350" indent="-514350" fontAlgn="ctr">
              <a:buFont typeface="+mj-lt"/>
              <a:buAutoNum type="alphaLcPeriod" startAt="5"/>
            </a:pPr>
            <a:r>
              <a:rPr lang="en-US" dirty="0" err="1"/>
              <a:t>Biaya</a:t>
            </a:r>
            <a:r>
              <a:rPr lang="en-US" dirty="0"/>
              <a:t> yang </a:t>
            </a:r>
            <a:r>
              <a:rPr lang="en-US" dirty="0" err="1"/>
              <a:t>dibebankan</a:t>
            </a:r>
            <a:r>
              <a:rPr lang="en-US" dirty="0"/>
              <a:t> </a:t>
            </a:r>
            <a:r>
              <a:rPr lang="en-US" dirty="0" err="1"/>
              <a:t>atau</a:t>
            </a:r>
            <a:r>
              <a:rPr lang="en-US" dirty="0"/>
              <a:t> </a:t>
            </a:r>
            <a:r>
              <a:rPr lang="en-US" dirty="0" err="1"/>
              <a:t>dikeluarkan</a:t>
            </a:r>
            <a:r>
              <a:rPr lang="en-US" dirty="0"/>
              <a:t> </a:t>
            </a:r>
            <a:r>
              <a:rPr lang="en-US" dirty="0" err="1"/>
              <a:t>untuk</a:t>
            </a:r>
            <a:r>
              <a:rPr lang="en-US" dirty="0"/>
              <a:t> </a:t>
            </a:r>
            <a:r>
              <a:rPr lang="en-US" dirty="0" err="1"/>
              <a:t>kepentingan</a:t>
            </a:r>
            <a:r>
              <a:rPr lang="en-US" dirty="0"/>
              <a:t> </a:t>
            </a:r>
            <a:r>
              <a:rPr lang="en-US" dirty="0" err="1"/>
              <a:t>pribadi</a:t>
            </a:r>
            <a:r>
              <a:rPr lang="en-US" dirty="0"/>
              <a:t> </a:t>
            </a:r>
            <a:r>
              <a:rPr lang="en-US" dirty="0" err="1"/>
              <a:t>wajib</a:t>
            </a:r>
            <a:r>
              <a:rPr lang="en-US" dirty="0"/>
              <a:t> </a:t>
            </a:r>
            <a:r>
              <a:rPr lang="en-US" dirty="0" err="1"/>
              <a:t>pajak</a:t>
            </a:r>
            <a:r>
              <a:rPr lang="en-US" dirty="0"/>
              <a:t> </a:t>
            </a:r>
            <a:r>
              <a:rPr lang="en-US" dirty="0" err="1"/>
              <a:t>atau</a:t>
            </a:r>
            <a:r>
              <a:rPr lang="en-US" dirty="0"/>
              <a:t> orang yang </a:t>
            </a:r>
            <a:r>
              <a:rPr lang="en-US" dirty="0" err="1"/>
              <a:t>menjadi</a:t>
            </a:r>
            <a:r>
              <a:rPr lang="en-US" dirty="0"/>
              <a:t> </a:t>
            </a:r>
            <a:r>
              <a:rPr lang="en-US" dirty="0" err="1"/>
              <a:t>tanggungannya</a:t>
            </a:r>
            <a:r>
              <a:rPr lang="en-US" dirty="0"/>
              <a:t>.</a:t>
            </a:r>
          </a:p>
          <a:p>
            <a:pPr marL="514350" indent="-514350" fontAlgn="ctr">
              <a:buFont typeface="+mj-lt"/>
              <a:buAutoNum type="alphaLcPeriod" startAt="5"/>
            </a:pPr>
            <a:r>
              <a:rPr lang="en-US" dirty="0" err="1"/>
              <a:t>Gaji</a:t>
            </a:r>
            <a:r>
              <a:rPr lang="en-US" dirty="0"/>
              <a:t> yang </a:t>
            </a:r>
            <a:r>
              <a:rPr lang="en-US" dirty="0" err="1"/>
              <a:t>dibayarkan</a:t>
            </a:r>
            <a:r>
              <a:rPr lang="en-US" dirty="0"/>
              <a:t> </a:t>
            </a:r>
            <a:r>
              <a:rPr lang="en-US" dirty="0" err="1"/>
              <a:t>kepada</a:t>
            </a:r>
            <a:r>
              <a:rPr lang="en-US" dirty="0"/>
              <a:t> </a:t>
            </a:r>
            <a:r>
              <a:rPr lang="en-US" dirty="0" err="1"/>
              <a:t>anggota</a:t>
            </a:r>
            <a:r>
              <a:rPr lang="en-US" dirty="0"/>
              <a:t> </a:t>
            </a:r>
            <a:r>
              <a:rPr lang="en-US" dirty="0" err="1"/>
              <a:t>persekutuan</a:t>
            </a:r>
            <a:r>
              <a:rPr lang="en-US" dirty="0"/>
              <a:t>, </a:t>
            </a:r>
            <a:r>
              <a:rPr lang="en-US" dirty="0" err="1"/>
              <a:t>firma</a:t>
            </a:r>
            <a:r>
              <a:rPr lang="en-US" dirty="0"/>
              <a:t>, </a:t>
            </a:r>
            <a:r>
              <a:rPr lang="en-US" dirty="0" err="1"/>
              <a:t>atau</a:t>
            </a:r>
            <a:r>
              <a:rPr lang="en-US" dirty="0"/>
              <a:t> </a:t>
            </a:r>
            <a:r>
              <a:rPr lang="en-US" dirty="0" err="1"/>
              <a:t>perseroan</a:t>
            </a:r>
            <a:r>
              <a:rPr lang="en-US" dirty="0"/>
              <a:t> </a:t>
            </a:r>
            <a:r>
              <a:rPr lang="en-US" dirty="0" err="1"/>
              <a:t>komanditer</a:t>
            </a:r>
            <a:r>
              <a:rPr lang="en-US" dirty="0"/>
              <a:t> yang </a:t>
            </a:r>
            <a:r>
              <a:rPr lang="en-US" dirty="0" err="1"/>
              <a:t>modalnya</a:t>
            </a:r>
            <a:r>
              <a:rPr lang="en-US" dirty="0"/>
              <a:t> </a:t>
            </a:r>
            <a:r>
              <a:rPr lang="en-US" dirty="0" err="1"/>
              <a:t>tidak</a:t>
            </a:r>
            <a:r>
              <a:rPr lang="en-US" dirty="0"/>
              <a:t> </a:t>
            </a:r>
            <a:r>
              <a:rPr lang="en-US" dirty="0" err="1"/>
              <a:t>terbagi</a:t>
            </a:r>
            <a:r>
              <a:rPr lang="en-US" dirty="0"/>
              <a:t> </a:t>
            </a:r>
            <a:r>
              <a:rPr lang="en-US" dirty="0" err="1"/>
              <a:t>atas</a:t>
            </a:r>
            <a:r>
              <a:rPr lang="en-US" dirty="0"/>
              <a:t> </a:t>
            </a:r>
            <a:r>
              <a:rPr lang="en-US" dirty="0" err="1"/>
              <a:t>saham</a:t>
            </a:r>
            <a:r>
              <a:rPr lang="en-US" dirty="0"/>
              <a:t>.</a:t>
            </a:r>
          </a:p>
          <a:p>
            <a:pPr marL="514350" indent="-514350" fontAlgn="ctr">
              <a:buFont typeface="+mj-lt"/>
              <a:buAutoNum type="alphaLcPeriod" startAt="5"/>
            </a:pPr>
            <a:r>
              <a:rPr lang="en-US" dirty="0" err="1"/>
              <a:t>Sanksi</a:t>
            </a:r>
            <a:r>
              <a:rPr lang="en-US" dirty="0"/>
              <a:t> </a:t>
            </a:r>
            <a:r>
              <a:rPr lang="en-US" dirty="0" err="1"/>
              <a:t>administrasi</a:t>
            </a:r>
            <a:r>
              <a:rPr lang="en-US" dirty="0"/>
              <a:t> </a:t>
            </a:r>
            <a:r>
              <a:rPr lang="en-US" dirty="0" err="1"/>
              <a:t>berupa</a:t>
            </a:r>
            <a:r>
              <a:rPr lang="en-US" dirty="0"/>
              <a:t> </a:t>
            </a:r>
            <a:r>
              <a:rPr lang="en-US" dirty="0" err="1"/>
              <a:t>bunga</a:t>
            </a:r>
            <a:r>
              <a:rPr lang="en-US" dirty="0"/>
              <a:t>, </a:t>
            </a:r>
            <a:r>
              <a:rPr lang="en-US" dirty="0" err="1"/>
              <a:t>denda</a:t>
            </a:r>
            <a:r>
              <a:rPr lang="en-US" dirty="0"/>
              <a:t>, </a:t>
            </a:r>
            <a:r>
              <a:rPr lang="en-US" dirty="0" err="1"/>
              <a:t>dan</a:t>
            </a:r>
            <a:r>
              <a:rPr lang="en-US" dirty="0"/>
              <a:t> </a:t>
            </a:r>
            <a:r>
              <a:rPr lang="en-US" dirty="0" err="1"/>
              <a:t>kenaikan</a:t>
            </a:r>
            <a:r>
              <a:rPr lang="en-US" dirty="0"/>
              <a:t> </a:t>
            </a:r>
            <a:r>
              <a:rPr lang="en-US" dirty="0" err="1"/>
              <a:t>serta</a:t>
            </a:r>
            <a:r>
              <a:rPr lang="en-US" dirty="0"/>
              <a:t> </a:t>
            </a:r>
            <a:r>
              <a:rPr lang="en-US" dirty="0" err="1"/>
              <a:t>sanksi</a:t>
            </a:r>
            <a:r>
              <a:rPr lang="en-US" dirty="0"/>
              <a:t> </a:t>
            </a:r>
            <a:r>
              <a:rPr lang="en-US" dirty="0" err="1"/>
              <a:t>pidana</a:t>
            </a:r>
            <a:r>
              <a:rPr lang="en-US" dirty="0"/>
              <a:t> </a:t>
            </a:r>
            <a:r>
              <a:rPr lang="en-US" dirty="0" err="1"/>
              <a:t>berupa</a:t>
            </a:r>
            <a:r>
              <a:rPr lang="en-US" dirty="0"/>
              <a:t> </a:t>
            </a:r>
            <a:r>
              <a:rPr lang="en-US" dirty="0" err="1"/>
              <a:t>denda</a:t>
            </a:r>
            <a:r>
              <a:rPr lang="en-US" dirty="0"/>
              <a:t> yang </a:t>
            </a:r>
            <a:r>
              <a:rPr lang="en-US" dirty="0" err="1"/>
              <a:t>berkenaan</a:t>
            </a:r>
            <a:r>
              <a:rPr lang="en-US" dirty="0"/>
              <a:t> </a:t>
            </a:r>
            <a:r>
              <a:rPr lang="en-US" dirty="0" err="1"/>
              <a:t>dengan</a:t>
            </a:r>
            <a:r>
              <a:rPr lang="en-US" dirty="0"/>
              <a:t> </a:t>
            </a:r>
            <a:r>
              <a:rPr lang="en-US" dirty="0" err="1"/>
              <a:t>pelaksanaan</a:t>
            </a:r>
            <a:r>
              <a:rPr lang="en-US" dirty="0"/>
              <a:t> </a:t>
            </a:r>
            <a:r>
              <a:rPr lang="en-US" dirty="0" err="1"/>
              <a:t>perundang-undangan</a:t>
            </a:r>
            <a:r>
              <a:rPr lang="en-US" dirty="0"/>
              <a:t> di </a:t>
            </a:r>
            <a:r>
              <a:rPr lang="en-US" dirty="0" err="1"/>
              <a:t>bidang</a:t>
            </a:r>
            <a:r>
              <a:rPr lang="en-US" dirty="0"/>
              <a:t> </a:t>
            </a:r>
            <a:r>
              <a:rPr lang="en-US" dirty="0" err="1"/>
              <a:t>perpajakan</a:t>
            </a:r>
            <a:r>
              <a:rPr lang="en-US" dirty="0"/>
              <a:t>. </a:t>
            </a:r>
            <a:endParaRPr lang="id-ID" dirty="0"/>
          </a:p>
          <a:p>
            <a:endParaRPr lang="id-ID" dirty="0"/>
          </a:p>
        </p:txBody>
      </p:sp>
    </p:spTree>
    <p:extLst>
      <p:ext uri="{BB962C8B-B14F-4D97-AF65-F5344CB8AC3E}">
        <p14:creationId xmlns:p14="http://schemas.microsoft.com/office/powerpoint/2010/main" val="9593018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0D365-BAC1-436A-ACF7-133183C871CD}"/>
              </a:ext>
            </a:extLst>
          </p:cNvPr>
          <p:cNvSpPr>
            <a:spLocks noGrp="1"/>
          </p:cNvSpPr>
          <p:nvPr>
            <p:ph type="title"/>
          </p:nvPr>
        </p:nvSpPr>
        <p:spPr/>
        <p:txBody>
          <a:bodyPr>
            <a:normAutofit/>
          </a:bodyPr>
          <a:lstStyle/>
          <a:p>
            <a:r>
              <a:rPr lang="id-ID" sz="4000" b="1" dirty="0"/>
              <a:t>BIAYA-BIAYA YANG TIDAK DAPAT DIKURANGKAN</a:t>
            </a:r>
            <a:endParaRPr lang="id-ID" sz="4000" dirty="0"/>
          </a:p>
        </p:txBody>
      </p:sp>
      <p:sp>
        <p:nvSpPr>
          <p:cNvPr id="3" name="Content Placeholder 2">
            <a:extLst>
              <a:ext uri="{FF2B5EF4-FFF2-40B4-BE49-F238E27FC236}">
                <a16:creationId xmlns:a16="http://schemas.microsoft.com/office/drawing/2014/main" id="{D5F81942-709D-48AE-8AA1-5AC3179E592A}"/>
              </a:ext>
            </a:extLst>
          </p:cNvPr>
          <p:cNvSpPr>
            <a:spLocks noGrp="1"/>
          </p:cNvSpPr>
          <p:nvPr>
            <p:ph idx="1"/>
          </p:nvPr>
        </p:nvSpPr>
        <p:spPr/>
        <p:txBody>
          <a:bodyPr>
            <a:normAutofit fontScale="92500" lnSpcReduction="20000"/>
          </a:bodyPr>
          <a:lstStyle/>
          <a:p>
            <a:pPr marL="514350" indent="-514350">
              <a:buFont typeface="+mj-lt"/>
              <a:buAutoNum type="alphaLcPeriod" startAt="12"/>
            </a:pPr>
            <a:r>
              <a:rPr lang="id-ID" dirty="0"/>
              <a:t>Pajak Masukan atas Perolehan BKP/JKP yang tidak dapat dikreditkan karena :</a:t>
            </a:r>
          </a:p>
          <a:p>
            <a:pPr lvl="1">
              <a:buFont typeface="Wingdings" panose="05000000000000000000" pitchFamily="2" charset="2"/>
              <a:buChar char="Ø"/>
            </a:pPr>
            <a:r>
              <a:rPr lang="id-ID" dirty="0"/>
              <a:t>Faktur Pajaknya tidak memenuhi ketentuan UU PPN; kecuali dapat dibuktikan bahwa PPN tersebut nyata-nyata telah dibayar dan berkenaan dengan pengeluaran yang berhubungan dengan kegiatan untuk mendapatkan, menagih, dan memelihara penghasilan. (PP No. 94/2010)</a:t>
            </a:r>
            <a:endParaRPr lang="en-US" dirty="0"/>
          </a:p>
          <a:p>
            <a:pPr marL="514350" indent="-514350" fontAlgn="ctr">
              <a:buFont typeface="+mj-lt"/>
              <a:buAutoNum type="alphaLcPeriod" startAt="12"/>
            </a:pPr>
            <a:r>
              <a:rPr lang="en-US" dirty="0" err="1"/>
              <a:t>Biaya-biaya</a:t>
            </a:r>
            <a:r>
              <a:rPr lang="en-US" dirty="0"/>
              <a:t> </a:t>
            </a:r>
            <a:r>
              <a:rPr lang="en-US" dirty="0" err="1"/>
              <a:t>untuk</a:t>
            </a:r>
            <a:r>
              <a:rPr lang="en-US" dirty="0"/>
              <a:t> </a:t>
            </a:r>
            <a:r>
              <a:rPr lang="en-US" dirty="0" err="1"/>
              <a:t>mendapatkan</a:t>
            </a:r>
            <a:r>
              <a:rPr lang="en-US" dirty="0"/>
              <a:t>, </a:t>
            </a:r>
            <a:r>
              <a:rPr lang="en-US" dirty="0" err="1"/>
              <a:t>menagih</a:t>
            </a:r>
            <a:r>
              <a:rPr lang="en-US" dirty="0"/>
              <a:t>, </a:t>
            </a:r>
            <a:r>
              <a:rPr lang="en-US" dirty="0" err="1"/>
              <a:t>dan</a:t>
            </a:r>
            <a:r>
              <a:rPr lang="en-US" dirty="0"/>
              <a:t> </a:t>
            </a:r>
            <a:r>
              <a:rPr lang="en-US" dirty="0" err="1"/>
              <a:t>memelihara</a:t>
            </a:r>
            <a:r>
              <a:rPr lang="en-US" dirty="0"/>
              <a:t> </a:t>
            </a:r>
            <a:r>
              <a:rPr lang="en-US" dirty="0" err="1"/>
              <a:t>penghasilan</a:t>
            </a:r>
            <a:r>
              <a:rPr lang="en-US" dirty="0"/>
              <a:t> yang </a:t>
            </a:r>
            <a:r>
              <a:rPr lang="en-US" dirty="0" err="1"/>
              <a:t>bukan</a:t>
            </a:r>
            <a:r>
              <a:rPr lang="en-US" dirty="0"/>
              <a:t> </a:t>
            </a:r>
            <a:r>
              <a:rPr lang="en-US" dirty="0" err="1"/>
              <a:t>merupakan</a:t>
            </a:r>
            <a:r>
              <a:rPr lang="en-US" dirty="0"/>
              <a:t> </a:t>
            </a:r>
            <a:r>
              <a:rPr lang="en-US" dirty="0" err="1"/>
              <a:t>obyek</a:t>
            </a:r>
            <a:r>
              <a:rPr lang="en-US" dirty="0"/>
              <a:t> </a:t>
            </a:r>
            <a:r>
              <a:rPr lang="en-US" dirty="0" err="1"/>
              <a:t>pajak</a:t>
            </a:r>
            <a:r>
              <a:rPr lang="en-US" dirty="0"/>
              <a:t>, yang </a:t>
            </a:r>
            <a:r>
              <a:rPr lang="en-US" dirty="0" err="1"/>
              <a:t>pengenaan</a:t>
            </a:r>
            <a:r>
              <a:rPr lang="en-US" dirty="0"/>
              <a:t> </a:t>
            </a:r>
            <a:r>
              <a:rPr lang="en-US" dirty="0" err="1"/>
              <a:t>pajaknya</a:t>
            </a:r>
            <a:r>
              <a:rPr lang="en-US" dirty="0"/>
              <a:t> </a:t>
            </a:r>
            <a:r>
              <a:rPr lang="en-US" dirty="0" err="1"/>
              <a:t>bersifat</a:t>
            </a:r>
            <a:r>
              <a:rPr lang="en-US" dirty="0"/>
              <a:t> final, </a:t>
            </a:r>
            <a:r>
              <a:rPr lang="en-US" dirty="0" err="1"/>
              <a:t>pengenaan</a:t>
            </a:r>
            <a:r>
              <a:rPr lang="en-US" dirty="0"/>
              <a:t> </a:t>
            </a:r>
            <a:r>
              <a:rPr lang="en-US" dirty="0" err="1"/>
              <a:t>pajaknya</a:t>
            </a:r>
            <a:r>
              <a:rPr lang="en-US" dirty="0"/>
              <a:t> </a:t>
            </a:r>
            <a:r>
              <a:rPr lang="en-US" dirty="0" err="1"/>
              <a:t>berdasarkan</a:t>
            </a:r>
            <a:r>
              <a:rPr lang="en-US" dirty="0"/>
              <a:t> Norma </a:t>
            </a:r>
            <a:r>
              <a:rPr lang="en-US" dirty="0" err="1"/>
              <a:t>Penghitungan</a:t>
            </a:r>
            <a:r>
              <a:rPr lang="en-US" dirty="0"/>
              <a:t> </a:t>
            </a:r>
            <a:r>
              <a:rPr lang="en-US" dirty="0" err="1"/>
              <a:t>Penghasilan</a:t>
            </a:r>
            <a:r>
              <a:rPr lang="en-US" dirty="0"/>
              <a:t> </a:t>
            </a:r>
            <a:r>
              <a:rPr lang="en-US" dirty="0" err="1"/>
              <a:t>Neto</a:t>
            </a:r>
            <a:r>
              <a:rPr lang="en-US" dirty="0"/>
              <a:t>, </a:t>
            </a:r>
            <a:r>
              <a:rPr lang="en-US" dirty="0" err="1"/>
              <a:t>dan</a:t>
            </a:r>
            <a:r>
              <a:rPr lang="en-US" dirty="0"/>
              <a:t> Norma </a:t>
            </a:r>
            <a:r>
              <a:rPr lang="en-US" dirty="0" err="1"/>
              <a:t>Penghitungan</a:t>
            </a:r>
            <a:r>
              <a:rPr lang="en-US" dirty="0"/>
              <a:t> </a:t>
            </a:r>
            <a:r>
              <a:rPr lang="en-US" dirty="0" err="1"/>
              <a:t>Khusus</a:t>
            </a:r>
            <a:r>
              <a:rPr lang="en-US" dirty="0"/>
              <a:t>.</a:t>
            </a:r>
            <a:endParaRPr lang="id-ID" dirty="0"/>
          </a:p>
          <a:p>
            <a:pPr marL="514350" indent="-514350" fontAlgn="ctr">
              <a:buFont typeface="+mj-lt"/>
              <a:buAutoNum type="alphaLcPeriod" startAt="12"/>
            </a:pPr>
            <a:r>
              <a:rPr lang="en-US" dirty="0" err="1"/>
              <a:t>Kerugian</a:t>
            </a:r>
            <a:r>
              <a:rPr lang="en-US" dirty="0"/>
              <a:t> </a:t>
            </a:r>
            <a:r>
              <a:rPr lang="en-US" dirty="0" err="1"/>
              <a:t>dari</a:t>
            </a:r>
            <a:r>
              <a:rPr lang="en-US" dirty="0"/>
              <a:t> </a:t>
            </a:r>
            <a:r>
              <a:rPr lang="en-US" dirty="0" err="1"/>
              <a:t>harta</a:t>
            </a:r>
            <a:r>
              <a:rPr lang="en-US" dirty="0"/>
              <a:t> </a:t>
            </a:r>
            <a:r>
              <a:rPr lang="en-US" dirty="0" err="1"/>
              <a:t>atau</a:t>
            </a:r>
            <a:r>
              <a:rPr lang="en-US" dirty="0"/>
              <a:t> </a:t>
            </a:r>
            <a:r>
              <a:rPr lang="en-US" dirty="0" err="1"/>
              <a:t>utang</a:t>
            </a:r>
            <a:r>
              <a:rPr lang="en-US" dirty="0"/>
              <a:t> yang </a:t>
            </a:r>
            <a:r>
              <a:rPr lang="en-US" dirty="0" err="1"/>
              <a:t>tidak</a:t>
            </a:r>
            <a:r>
              <a:rPr lang="en-US" dirty="0"/>
              <a:t> </a:t>
            </a:r>
            <a:r>
              <a:rPr lang="en-US" dirty="0" err="1"/>
              <a:t>dipergunakan</a:t>
            </a:r>
            <a:r>
              <a:rPr lang="en-US" dirty="0"/>
              <a:t> </a:t>
            </a:r>
            <a:r>
              <a:rPr lang="en-US" dirty="0" err="1"/>
              <a:t>untuk</a:t>
            </a:r>
            <a:r>
              <a:rPr lang="en-US" dirty="0"/>
              <a:t> </a:t>
            </a:r>
            <a:r>
              <a:rPr lang="en-US" dirty="0" err="1"/>
              <a:t>mendapatkan</a:t>
            </a:r>
            <a:r>
              <a:rPr lang="en-US" dirty="0"/>
              <a:t>, </a:t>
            </a:r>
            <a:r>
              <a:rPr lang="en-US" dirty="0" err="1"/>
              <a:t>menagih</a:t>
            </a:r>
            <a:r>
              <a:rPr lang="en-US" dirty="0"/>
              <a:t>, </a:t>
            </a:r>
            <a:r>
              <a:rPr lang="en-US" dirty="0" err="1"/>
              <a:t>dan</a:t>
            </a:r>
            <a:r>
              <a:rPr lang="en-US" dirty="0"/>
              <a:t> </a:t>
            </a:r>
            <a:r>
              <a:rPr lang="en-US" dirty="0" err="1"/>
              <a:t>memelihara</a:t>
            </a:r>
            <a:r>
              <a:rPr lang="en-US" dirty="0"/>
              <a:t> </a:t>
            </a:r>
            <a:r>
              <a:rPr lang="en-US" dirty="0" err="1"/>
              <a:t>penghasilan</a:t>
            </a:r>
            <a:r>
              <a:rPr lang="en-US" dirty="0"/>
              <a:t> yang </a:t>
            </a:r>
            <a:r>
              <a:rPr lang="en-US" dirty="0" err="1"/>
              <a:t>merupakan</a:t>
            </a:r>
            <a:r>
              <a:rPr lang="en-US" dirty="0"/>
              <a:t> </a:t>
            </a:r>
            <a:r>
              <a:rPr lang="en-US" dirty="0" err="1"/>
              <a:t>Obyek</a:t>
            </a:r>
            <a:r>
              <a:rPr lang="en-US" dirty="0"/>
              <a:t> </a:t>
            </a:r>
            <a:r>
              <a:rPr lang="en-US" dirty="0" err="1"/>
              <a:t>Pajak</a:t>
            </a:r>
            <a:r>
              <a:rPr lang="en-US" dirty="0"/>
              <a:t>.</a:t>
            </a:r>
            <a:endParaRPr lang="id-ID" dirty="0"/>
          </a:p>
          <a:p>
            <a:pPr marL="514350" indent="-514350" fontAlgn="ctr">
              <a:buFont typeface="+mj-lt"/>
              <a:buAutoNum type="alphaLcPeriod" startAt="12"/>
            </a:pPr>
            <a:r>
              <a:rPr lang="en-US" dirty="0" err="1"/>
              <a:t>PPh</a:t>
            </a:r>
            <a:r>
              <a:rPr lang="en-US" dirty="0"/>
              <a:t> yang </a:t>
            </a:r>
            <a:r>
              <a:rPr lang="en-US" dirty="0" err="1"/>
              <a:t>ditanggung</a:t>
            </a:r>
            <a:r>
              <a:rPr lang="en-US" dirty="0"/>
              <a:t> </a:t>
            </a:r>
            <a:r>
              <a:rPr lang="en-US" dirty="0" err="1"/>
              <a:t>pemberi</a:t>
            </a:r>
            <a:r>
              <a:rPr lang="en-US" dirty="0"/>
              <a:t> </a:t>
            </a:r>
            <a:r>
              <a:rPr lang="en-US" dirty="0" err="1"/>
              <a:t>kerja</a:t>
            </a:r>
            <a:r>
              <a:rPr lang="en-US" dirty="0"/>
              <a:t>, </a:t>
            </a:r>
            <a:r>
              <a:rPr lang="en-US" dirty="0" err="1"/>
              <a:t>kecuali</a:t>
            </a:r>
            <a:r>
              <a:rPr lang="en-US" dirty="0"/>
              <a:t> </a:t>
            </a:r>
            <a:r>
              <a:rPr lang="en-US" dirty="0" err="1"/>
              <a:t>PPh</a:t>
            </a:r>
            <a:r>
              <a:rPr lang="en-US" dirty="0"/>
              <a:t> </a:t>
            </a:r>
            <a:r>
              <a:rPr lang="en-US" dirty="0" err="1"/>
              <a:t>Pasal</a:t>
            </a:r>
            <a:r>
              <a:rPr lang="en-US" dirty="0"/>
              <a:t> 26 </a:t>
            </a:r>
            <a:r>
              <a:rPr lang="en-US" dirty="0" err="1"/>
              <a:t>sepanjang</a:t>
            </a:r>
            <a:r>
              <a:rPr lang="en-US" dirty="0"/>
              <a:t> </a:t>
            </a:r>
            <a:r>
              <a:rPr lang="en-US" dirty="0" err="1"/>
              <a:t>PPh</a:t>
            </a:r>
            <a:r>
              <a:rPr lang="en-US" dirty="0"/>
              <a:t> </a:t>
            </a:r>
            <a:r>
              <a:rPr lang="en-US" dirty="0" err="1"/>
              <a:t>tersebut</a:t>
            </a:r>
            <a:r>
              <a:rPr lang="en-US" dirty="0"/>
              <a:t> </a:t>
            </a:r>
            <a:r>
              <a:rPr lang="en-US" dirty="0" err="1"/>
              <a:t>ditambahkan</a:t>
            </a:r>
            <a:r>
              <a:rPr lang="en-US" dirty="0"/>
              <a:t> </a:t>
            </a:r>
            <a:r>
              <a:rPr lang="en-US" dirty="0" err="1"/>
              <a:t>sebagai</a:t>
            </a:r>
            <a:r>
              <a:rPr lang="en-US" dirty="0"/>
              <a:t> </a:t>
            </a:r>
            <a:r>
              <a:rPr lang="en-US" dirty="0" err="1"/>
              <a:t>dasar</a:t>
            </a:r>
            <a:r>
              <a:rPr lang="en-US" dirty="0"/>
              <a:t> </a:t>
            </a:r>
            <a:r>
              <a:rPr lang="en-US" dirty="0" err="1"/>
              <a:t>penghitungan</a:t>
            </a:r>
            <a:r>
              <a:rPr lang="en-US" dirty="0"/>
              <a:t> </a:t>
            </a:r>
            <a:r>
              <a:rPr lang="en-US" dirty="0" err="1"/>
              <a:t>untuk</a:t>
            </a:r>
            <a:r>
              <a:rPr lang="en-US" dirty="0"/>
              <a:t> </a:t>
            </a:r>
            <a:r>
              <a:rPr lang="en-US" dirty="0" err="1"/>
              <a:t>pemotongan</a:t>
            </a:r>
            <a:r>
              <a:rPr lang="en-US" dirty="0"/>
              <a:t> </a:t>
            </a:r>
            <a:r>
              <a:rPr lang="en-US" dirty="0" err="1"/>
              <a:t>PPh</a:t>
            </a:r>
            <a:r>
              <a:rPr lang="en-US" dirty="0"/>
              <a:t> </a:t>
            </a:r>
            <a:r>
              <a:rPr lang="en-US" dirty="0" err="1"/>
              <a:t>Pasal</a:t>
            </a:r>
            <a:r>
              <a:rPr lang="en-US" dirty="0"/>
              <a:t> 26 </a:t>
            </a:r>
            <a:r>
              <a:rPr lang="en-US" dirty="0" err="1"/>
              <a:t>tersebut</a:t>
            </a:r>
            <a:r>
              <a:rPr lang="en-US" dirty="0"/>
              <a:t>.</a:t>
            </a:r>
            <a:endParaRPr lang="id-ID" dirty="0"/>
          </a:p>
          <a:p>
            <a:endParaRPr lang="en-US" dirty="0"/>
          </a:p>
          <a:p>
            <a:endParaRPr lang="id-ID" dirty="0"/>
          </a:p>
          <a:p>
            <a:endParaRPr lang="id-ID" dirty="0"/>
          </a:p>
        </p:txBody>
      </p:sp>
    </p:spTree>
    <p:extLst>
      <p:ext uri="{BB962C8B-B14F-4D97-AF65-F5344CB8AC3E}">
        <p14:creationId xmlns:p14="http://schemas.microsoft.com/office/powerpoint/2010/main" val="33713320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92932-ABE6-46FA-8CA4-DAA42DC576B5}"/>
              </a:ext>
            </a:extLst>
          </p:cNvPr>
          <p:cNvSpPr>
            <a:spLocks noGrp="1"/>
          </p:cNvSpPr>
          <p:nvPr>
            <p:ph type="title"/>
          </p:nvPr>
        </p:nvSpPr>
        <p:spPr/>
        <p:txBody>
          <a:bodyPr/>
          <a:lstStyle/>
          <a:p>
            <a:r>
              <a:rPr lang="en-US" b="1" dirty="0"/>
              <a:t>BAB 5 </a:t>
            </a:r>
            <a:r>
              <a:rPr lang="id-ID" b="1" dirty="0"/>
              <a:t>PENYUSUTAN DAN AMORTISASI</a:t>
            </a:r>
            <a:endParaRPr lang="id-ID" dirty="0"/>
          </a:p>
        </p:txBody>
      </p:sp>
      <p:sp>
        <p:nvSpPr>
          <p:cNvPr id="3" name="Content Placeholder 2">
            <a:extLst>
              <a:ext uri="{FF2B5EF4-FFF2-40B4-BE49-F238E27FC236}">
                <a16:creationId xmlns:a16="http://schemas.microsoft.com/office/drawing/2014/main" id="{AB7FCB2F-54D7-4975-ADD5-A1298C8D9F5F}"/>
              </a:ext>
            </a:extLst>
          </p:cNvPr>
          <p:cNvSpPr>
            <a:spLocks noGrp="1"/>
          </p:cNvSpPr>
          <p:nvPr>
            <p:ph idx="1"/>
          </p:nvPr>
        </p:nvSpPr>
        <p:spPr/>
        <p:txBody>
          <a:bodyPr/>
          <a:lstStyle/>
          <a:p>
            <a:pPr marL="0" indent="0">
              <a:buNone/>
            </a:pPr>
            <a:r>
              <a:rPr lang="id-ID" b="1" dirty="0"/>
              <a:t>Sub Pokok Bahasan :</a:t>
            </a:r>
            <a:endParaRPr lang="id-ID" dirty="0"/>
          </a:p>
          <a:p>
            <a:pPr lvl="0"/>
            <a:r>
              <a:rPr lang="id-ID" dirty="0"/>
              <a:t>Penyusutan</a:t>
            </a:r>
          </a:p>
          <a:p>
            <a:pPr lvl="0"/>
            <a:r>
              <a:rPr lang="id-ID" dirty="0"/>
              <a:t>Amortisasi</a:t>
            </a:r>
          </a:p>
          <a:p>
            <a:pPr marL="0" indent="0">
              <a:buNone/>
            </a:pPr>
            <a:endParaRPr lang="id-ID" dirty="0"/>
          </a:p>
        </p:txBody>
      </p:sp>
    </p:spTree>
    <p:extLst>
      <p:ext uri="{BB962C8B-B14F-4D97-AF65-F5344CB8AC3E}">
        <p14:creationId xmlns:p14="http://schemas.microsoft.com/office/powerpoint/2010/main" val="27933321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C5FE-B5D7-4461-8AFC-E6FFF4D9FB6D}"/>
              </a:ext>
            </a:extLst>
          </p:cNvPr>
          <p:cNvSpPr>
            <a:spLocks noGrp="1"/>
          </p:cNvSpPr>
          <p:nvPr>
            <p:ph type="title"/>
          </p:nvPr>
        </p:nvSpPr>
        <p:spPr/>
        <p:txBody>
          <a:bodyPr/>
          <a:lstStyle/>
          <a:p>
            <a:r>
              <a:rPr lang="id-ID" b="1" dirty="0"/>
              <a:t>METODE PENYUSUTAN DAN AMORTISASI</a:t>
            </a:r>
            <a:endParaRPr lang="id-ID" dirty="0"/>
          </a:p>
        </p:txBody>
      </p:sp>
      <p:sp>
        <p:nvSpPr>
          <p:cNvPr id="3" name="Content Placeholder 2">
            <a:extLst>
              <a:ext uri="{FF2B5EF4-FFF2-40B4-BE49-F238E27FC236}">
                <a16:creationId xmlns:a16="http://schemas.microsoft.com/office/drawing/2014/main" id="{CA9A8084-B378-45C6-BC32-F08F447BE1D6}"/>
              </a:ext>
            </a:extLst>
          </p:cNvPr>
          <p:cNvSpPr>
            <a:spLocks noGrp="1"/>
          </p:cNvSpPr>
          <p:nvPr>
            <p:ph idx="1"/>
          </p:nvPr>
        </p:nvSpPr>
        <p:spPr/>
        <p:txBody>
          <a:bodyPr>
            <a:normAutofit fontScale="85000" lnSpcReduction="10000"/>
          </a:bodyPr>
          <a:lstStyle/>
          <a:p>
            <a:pPr marL="0" indent="0" algn="just">
              <a:buNone/>
            </a:pPr>
            <a:r>
              <a:rPr lang="en-US" dirty="0" err="1"/>
              <a:t>Metode</a:t>
            </a:r>
            <a:r>
              <a:rPr lang="en-US" dirty="0"/>
              <a:t> </a:t>
            </a:r>
            <a:r>
              <a:rPr lang="en-US" dirty="0" err="1"/>
              <a:t>penyusutan</a:t>
            </a:r>
            <a:r>
              <a:rPr lang="en-US" dirty="0"/>
              <a:t> yang </a:t>
            </a:r>
            <a:r>
              <a:rPr lang="en-US" dirty="0" err="1"/>
              <a:t>dibolehkan</a:t>
            </a:r>
            <a:r>
              <a:rPr lang="en-US" dirty="0"/>
              <a:t> </a:t>
            </a:r>
            <a:r>
              <a:rPr lang="en-US" dirty="0" err="1"/>
              <a:t>berdasarkan</a:t>
            </a:r>
            <a:r>
              <a:rPr lang="en-US" dirty="0"/>
              <a:t> </a:t>
            </a:r>
            <a:r>
              <a:rPr lang="en-US" b="1" dirty="0"/>
              <a:t>UU </a:t>
            </a:r>
            <a:r>
              <a:rPr lang="en-US" b="1" dirty="0" err="1"/>
              <a:t>Nomor</a:t>
            </a:r>
            <a:r>
              <a:rPr lang="en-US" b="1" dirty="0"/>
              <a:t> 36 </a:t>
            </a:r>
            <a:r>
              <a:rPr lang="en-US" b="1" dirty="0" err="1"/>
              <a:t>Tahun</a:t>
            </a:r>
            <a:r>
              <a:rPr lang="en-US" b="1" dirty="0"/>
              <a:t> 2008 </a:t>
            </a:r>
            <a:r>
              <a:rPr lang="en-US" dirty="0"/>
              <a:t>Ps 11 (1) </a:t>
            </a:r>
            <a:r>
              <a:rPr lang="en-US" dirty="0" err="1"/>
              <a:t>adalah</a:t>
            </a:r>
            <a:r>
              <a:rPr lang="en-US" dirty="0"/>
              <a:t> :</a:t>
            </a:r>
            <a:endParaRPr lang="id-ID" dirty="0"/>
          </a:p>
          <a:p>
            <a:pPr algn="just"/>
            <a:r>
              <a:rPr lang="en-US" dirty="0" err="1"/>
              <a:t>Metode</a:t>
            </a:r>
            <a:r>
              <a:rPr lang="en-US" dirty="0"/>
              <a:t> </a:t>
            </a:r>
            <a:r>
              <a:rPr lang="en-US" dirty="0" err="1"/>
              <a:t>garis</a:t>
            </a:r>
            <a:r>
              <a:rPr lang="en-US" dirty="0"/>
              <a:t> </a:t>
            </a:r>
            <a:r>
              <a:rPr lang="en-US" dirty="0" err="1"/>
              <a:t>lurus</a:t>
            </a:r>
            <a:r>
              <a:rPr lang="en-US" dirty="0"/>
              <a:t> (</a:t>
            </a:r>
            <a:r>
              <a:rPr lang="en-US" i="1" dirty="0"/>
              <a:t>straight-line method</a:t>
            </a:r>
            <a:r>
              <a:rPr lang="en-US" dirty="0"/>
              <a:t>) </a:t>
            </a:r>
            <a:r>
              <a:rPr lang="en-US" dirty="0" err="1"/>
              <a:t>yaitu</a:t>
            </a:r>
            <a:r>
              <a:rPr lang="en-US" dirty="0"/>
              <a:t> </a:t>
            </a:r>
            <a:r>
              <a:rPr lang="en-US" dirty="0" err="1"/>
              <a:t>metode</a:t>
            </a:r>
            <a:r>
              <a:rPr lang="en-US" dirty="0"/>
              <a:t> yang </a:t>
            </a:r>
            <a:r>
              <a:rPr lang="en-US" dirty="0" err="1"/>
              <a:t>digunakan</a:t>
            </a:r>
            <a:r>
              <a:rPr lang="en-US" dirty="0"/>
              <a:t> </a:t>
            </a:r>
            <a:r>
              <a:rPr lang="en-US" dirty="0" err="1"/>
              <a:t>untuk</a:t>
            </a:r>
            <a:r>
              <a:rPr lang="en-US" dirty="0"/>
              <a:t> </a:t>
            </a:r>
            <a:r>
              <a:rPr lang="en-US" dirty="0" err="1"/>
              <a:t>menghitung</a:t>
            </a:r>
            <a:r>
              <a:rPr lang="en-US" dirty="0"/>
              <a:t> </a:t>
            </a:r>
            <a:r>
              <a:rPr lang="en-US" dirty="0" err="1"/>
              <a:t>penyusutan</a:t>
            </a:r>
            <a:r>
              <a:rPr lang="en-US" dirty="0"/>
              <a:t> yang </a:t>
            </a:r>
            <a:r>
              <a:rPr lang="en-US" dirty="0" err="1"/>
              <a:t>dilakukan</a:t>
            </a:r>
            <a:r>
              <a:rPr lang="en-US" dirty="0"/>
              <a:t> </a:t>
            </a:r>
            <a:r>
              <a:rPr lang="en-US" dirty="0" err="1"/>
              <a:t>dalam</a:t>
            </a:r>
            <a:r>
              <a:rPr lang="en-US" dirty="0"/>
              <a:t> </a:t>
            </a:r>
            <a:r>
              <a:rPr lang="en-US" dirty="0" err="1"/>
              <a:t>bagian-bagian</a:t>
            </a:r>
            <a:r>
              <a:rPr lang="en-US" dirty="0"/>
              <a:t> yang </a:t>
            </a:r>
            <a:r>
              <a:rPr lang="en-US" dirty="0" err="1"/>
              <a:t>sama</a:t>
            </a:r>
            <a:r>
              <a:rPr lang="en-US" dirty="0"/>
              <a:t> </a:t>
            </a:r>
            <a:r>
              <a:rPr lang="en-US" dirty="0" err="1"/>
              <a:t>besar</a:t>
            </a:r>
            <a:r>
              <a:rPr lang="en-US" dirty="0"/>
              <a:t> </a:t>
            </a:r>
            <a:r>
              <a:rPr lang="en-US" dirty="0" err="1"/>
              <a:t>selama</a:t>
            </a:r>
            <a:r>
              <a:rPr lang="en-US" dirty="0"/>
              <a:t> masa </a:t>
            </a:r>
            <a:r>
              <a:rPr lang="en-US" dirty="0" err="1"/>
              <a:t>manfaat</a:t>
            </a:r>
            <a:r>
              <a:rPr lang="en-US" dirty="0"/>
              <a:t> yang </a:t>
            </a:r>
            <a:r>
              <a:rPr lang="en-US" dirty="0" err="1"/>
              <a:t>ditetapkan</a:t>
            </a:r>
            <a:r>
              <a:rPr lang="en-US" dirty="0"/>
              <a:t> </a:t>
            </a:r>
            <a:r>
              <a:rPr lang="en-US" dirty="0" err="1"/>
              <a:t>bagi</a:t>
            </a:r>
            <a:r>
              <a:rPr lang="en-US" dirty="0"/>
              <a:t> </a:t>
            </a:r>
            <a:r>
              <a:rPr lang="en-US" dirty="0" err="1"/>
              <a:t>harta</a:t>
            </a:r>
            <a:r>
              <a:rPr lang="en-US" dirty="0"/>
              <a:t> </a:t>
            </a:r>
            <a:r>
              <a:rPr lang="en-US" dirty="0" err="1"/>
              <a:t>tersebut</a:t>
            </a:r>
            <a:r>
              <a:rPr lang="en-US" dirty="0"/>
              <a:t>.</a:t>
            </a:r>
            <a:endParaRPr lang="id-ID" dirty="0"/>
          </a:p>
          <a:p>
            <a:pPr lvl="1" algn="just"/>
            <a:r>
              <a:rPr lang="en-US" dirty="0"/>
              <a:t>	</a:t>
            </a:r>
            <a:r>
              <a:rPr lang="en-US" dirty="0" err="1"/>
              <a:t>Penyusutan</a:t>
            </a:r>
            <a:r>
              <a:rPr lang="en-US" dirty="0"/>
              <a:t> </a:t>
            </a:r>
            <a:r>
              <a:rPr lang="en-US" dirty="0" err="1"/>
              <a:t>atas</a:t>
            </a:r>
            <a:r>
              <a:rPr lang="en-US" dirty="0"/>
              <a:t> </a:t>
            </a:r>
            <a:r>
              <a:rPr lang="en-US" dirty="0" err="1"/>
              <a:t>pengeluaran</a:t>
            </a:r>
            <a:r>
              <a:rPr lang="en-US" dirty="0"/>
              <a:t> </a:t>
            </a:r>
            <a:r>
              <a:rPr lang="en-US" dirty="0" err="1"/>
              <a:t>untuk</a:t>
            </a:r>
            <a:r>
              <a:rPr lang="en-US" dirty="0"/>
              <a:t> </a:t>
            </a:r>
            <a:r>
              <a:rPr lang="en-US" dirty="0" err="1"/>
              <a:t>pembelian</a:t>
            </a:r>
            <a:r>
              <a:rPr lang="en-US" dirty="0"/>
              <a:t>, </a:t>
            </a:r>
            <a:r>
              <a:rPr lang="en-US" dirty="0" err="1"/>
              <a:t>pendirian</a:t>
            </a:r>
            <a:r>
              <a:rPr lang="en-US" dirty="0"/>
              <a:t>, </a:t>
            </a:r>
            <a:r>
              <a:rPr lang="en-US" dirty="0" err="1"/>
              <a:t>penambahan</a:t>
            </a:r>
            <a:r>
              <a:rPr lang="en-US" dirty="0"/>
              <a:t>, </a:t>
            </a:r>
            <a:r>
              <a:rPr lang="en-US" dirty="0" err="1"/>
              <a:t>perbaikan</a:t>
            </a:r>
            <a:r>
              <a:rPr lang="en-US" dirty="0"/>
              <a:t> </a:t>
            </a:r>
            <a:r>
              <a:rPr lang="en-US" dirty="0" err="1"/>
              <a:t>atau</a:t>
            </a:r>
            <a:r>
              <a:rPr lang="en-US" dirty="0"/>
              <a:t> </a:t>
            </a:r>
            <a:r>
              <a:rPr lang="en-US" dirty="0" err="1"/>
              <a:t>perubahan</a:t>
            </a:r>
            <a:r>
              <a:rPr lang="en-US" dirty="0"/>
              <a:t> </a:t>
            </a:r>
            <a:r>
              <a:rPr lang="en-US" dirty="0" err="1"/>
              <a:t>harta</a:t>
            </a:r>
            <a:r>
              <a:rPr lang="en-US" dirty="0"/>
              <a:t> </a:t>
            </a:r>
            <a:r>
              <a:rPr lang="en-US" dirty="0" err="1"/>
              <a:t>berwujud</a:t>
            </a:r>
            <a:r>
              <a:rPr lang="en-US" dirty="0"/>
              <a:t>, </a:t>
            </a:r>
            <a:r>
              <a:rPr lang="en-US" dirty="0" err="1"/>
              <a:t>kecuali</a:t>
            </a:r>
            <a:r>
              <a:rPr lang="en-US" dirty="0"/>
              <a:t> </a:t>
            </a:r>
            <a:r>
              <a:rPr lang="en-US" dirty="0" err="1"/>
              <a:t>tanah</a:t>
            </a:r>
            <a:r>
              <a:rPr lang="en-US" dirty="0"/>
              <a:t> yang </a:t>
            </a:r>
            <a:r>
              <a:rPr lang="en-US" dirty="0" err="1"/>
              <a:t>berstatus</a:t>
            </a:r>
            <a:r>
              <a:rPr lang="en-US" dirty="0"/>
              <a:t> </a:t>
            </a:r>
            <a:r>
              <a:rPr lang="en-US" dirty="0" err="1"/>
              <a:t>hak</a:t>
            </a:r>
            <a:r>
              <a:rPr lang="en-US" dirty="0"/>
              <a:t> </a:t>
            </a:r>
            <a:r>
              <a:rPr lang="en-US" dirty="0" err="1"/>
              <a:t>milik</a:t>
            </a:r>
            <a:r>
              <a:rPr lang="en-US" dirty="0"/>
              <a:t>, </a:t>
            </a:r>
            <a:r>
              <a:rPr lang="en-US" dirty="0" err="1"/>
              <a:t>hak</a:t>
            </a:r>
            <a:r>
              <a:rPr lang="en-US" dirty="0"/>
              <a:t> </a:t>
            </a:r>
            <a:r>
              <a:rPr lang="en-US" dirty="0" err="1"/>
              <a:t>guna</a:t>
            </a:r>
            <a:r>
              <a:rPr lang="en-US" dirty="0"/>
              <a:t> </a:t>
            </a:r>
            <a:r>
              <a:rPr lang="en-US" dirty="0" err="1"/>
              <a:t>bangunan</a:t>
            </a:r>
            <a:r>
              <a:rPr lang="en-US" dirty="0"/>
              <a:t>, </a:t>
            </a:r>
            <a:r>
              <a:rPr lang="en-US" dirty="0" err="1"/>
              <a:t>hak</a:t>
            </a:r>
            <a:r>
              <a:rPr lang="en-US" dirty="0"/>
              <a:t> </a:t>
            </a:r>
            <a:r>
              <a:rPr lang="en-US" dirty="0" err="1"/>
              <a:t>guna</a:t>
            </a:r>
            <a:r>
              <a:rPr lang="en-US" dirty="0"/>
              <a:t> </a:t>
            </a:r>
            <a:r>
              <a:rPr lang="en-US" dirty="0" err="1"/>
              <a:t>usaha</a:t>
            </a:r>
            <a:r>
              <a:rPr lang="en-US" dirty="0"/>
              <a:t>, </a:t>
            </a:r>
            <a:r>
              <a:rPr lang="en-US" dirty="0" err="1"/>
              <a:t>dan</a:t>
            </a:r>
            <a:r>
              <a:rPr lang="en-US" dirty="0"/>
              <a:t> </a:t>
            </a:r>
            <a:r>
              <a:rPr lang="en-US" dirty="0" err="1"/>
              <a:t>hak</a:t>
            </a:r>
            <a:r>
              <a:rPr lang="en-US" dirty="0"/>
              <a:t> </a:t>
            </a:r>
            <a:r>
              <a:rPr lang="en-US" dirty="0" err="1"/>
              <a:t>pakai</a:t>
            </a:r>
            <a:r>
              <a:rPr lang="en-US" dirty="0"/>
              <a:t>, yang </a:t>
            </a:r>
            <a:r>
              <a:rPr lang="en-US" dirty="0" err="1"/>
              <a:t>dimiliki</a:t>
            </a:r>
            <a:r>
              <a:rPr lang="en-US" dirty="0"/>
              <a:t> </a:t>
            </a:r>
            <a:r>
              <a:rPr lang="en-US" dirty="0" err="1"/>
              <a:t>dan</a:t>
            </a:r>
            <a:r>
              <a:rPr lang="en-US" dirty="0"/>
              <a:t> </a:t>
            </a:r>
            <a:r>
              <a:rPr lang="en-US" dirty="0" err="1"/>
              <a:t>digunakan</a:t>
            </a:r>
            <a:r>
              <a:rPr lang="en-US" dirty="0"/>
              <a:t> </a:t>
            </a:r>
            <a:r>
              <a:rPr lang="en-US" dirty="0" err="1"/>
              <a:t>untuk</a:t>
            </a:r>
            <a:r>
              <a:rPr lang="en-US" dirty="0"/>
              <a:t> </a:t>
            </a:r>
            <a:r>
              <a:rPr lang="en-US" dirty="0" err="1"/>
              <a:t>mendapatkan</a:t>
            </a:r>
            <a:r>
              <a:rPr lang="en-US" dirty="0"/>
              <a:t>, </a:t>
            </a:r>
            <a:r>
              <a:rPr lang="en-US" dirty="0" err="1"/>
              <a:t>menagih</a:t>
            </a:r>
            <a:r>
              <a:rPr lang="en-US" dirty="0"/>
              <a:t> </a:t>
            </a:r>
            <a:r>
              <a:rPr lang="en-US" dirty="0" err="1"/>
              <a:t>dan</a:t>
            </a:r>
            <a:r>
              <a:rPr lang="en-US" dirty="0"/>
              <a:t> </a:t>
            </a:r>
            <a:r>
              <a:rPr lang="en-US" dirty="0" err="1"/>
              <a:t>memelihara</a:t>
            </a:r>
            <a:r>
              <a:rPr lang="en-US" dirty="0"/>
              <a:t> </a:t>
            </a:r>
            <a:r>
              <a:rPr lang="en-US" dirty="0" err="1"/>
              <a:t>penghasilan</a:t>
            </a:r>
            <a:r>
              <a:rPr lang="en-US" dirty="0"/>
              <a:t> yang </a:t>
            </a:r>
            <a:r>
              <a:rPr lang="en-US" dirty="0" err="1"/>
              <a:t>mempunyai</a:t>
            </a:r>
            <a:r>
              <a:rPr lang="en-US" dirty="0"/>
              <a:t> masa </a:t>
            </a:r>
            <a:r>
              <a:rPr lang="en-US" dirty="0" err="1"/>
              <a:t>manfaat</a:t>
            </a:r>
            <a:r>
              <a:rPr lang="en-US" dirty="0"/>
              <a:t> </a:t>
            </a:r>
            <a:r>
              <a:rPr lang="en-US" dirty="0" err="1"/>
              <a:t>lebih</a:t>
            </a:r>
            <a:r>
              <a:rPr lang="en-US" dirty="0"/>
              <a:t> </a:t>
            </a:r>
            <a:r>
              <a:rPr lang="en-US" dirty="0" err="1"/>
              <a:t>dari</a:t>
            </a:r>
            <a:r>
              <a:rPr lang="en-US" dirty="0"/>
              <a:t> </a:t>
            </a:r>
            <a:r>
              <a:rPr lang="en-US" dirty="0" err="1"/>
              <a:t>satu</a:t>
            </a:r>
            <a:r>
              <a:rPr lang="en-US" dirty="0"/>
              <a:t> (1) </a:t>
            </a:r>
            <a:r>
              <a:rPr lang="en-US" dirty="0" err="1"/>
              <a:t>tahun</a:t>
            </a:r>
            <a:r>
              <a:rPr lang="en-US" dirty="0"/>
              <a:t> </a:t>
            </a:r>
            <a:r>
              <a:rPr lang="en-US" dirty="0" err="1"/>
              <a:t>dilakukan</a:t>
            </a:r>
            <a:r>
              <a:rPr lang="en-US" dirty="0"/>
              <a:t> </a:t>
            </a:r>
            <a:r>
              <a:rPr lang="en-US" dirty="0" err="1"/>
              <a:t>dalam</a:t>
            </a:r>
            <a:r>
              <a:rPr lang="en-US" dirty="0"/>
              <a:t> </a:t>
            </a:r>
            <a:r>
              <a:rPr lang="en-US" dirty="0" err="1"/>
              <a:t>bagian-bagian</a:t>
            </a:r>
            <a:r>
              <a:rPr lang="en-US" dirty="0"/>
              <a:t> yang </a:t>
            </a:r>
            <a:r>
              <a:rPr lang="en-US" dirty="0" err="1"/>
              <a:t>sama</a:t>
            </a:r>
            <a:r>
              <a:rPr lang="en-US" dirty="0"/>
              <a:t> </a:t>
            </a:r>
            <a:r>
              <a:rPr lang="en-US" dirty="0" err="1"/>
              <a:t>besar</a:t>
            </a:r>
            <a:r>
              <a:rPr lang="en-US" dirty="0"/>
              <a:t> </a:t>
            </a:r>
            <a:r>
              <a:rPr lang="en-US" dirty="0" err="1"/>
              <a:t>selama</a:t>
            </a:r>
            <a:r>
              <a:rPr lang="en-US" dirty="0"/>
              <a:t> masa </a:t>
            </a:r>
            <a:r>
              <a:rPr lang="en-US" dirty="0" err="1"/>
              <a:t>manfaat</a:t>
            </a:r>
            <a:r>
              <a:rPr lang="en-US" dirty="0"/>
              <a:t> yang </a:t>
            </a:r>
            <a:r>
              <a:rPr lang="en-US" dirty="0" err="1"/>
              <a:t>ditetapkan</a:t>
            </a:r>
            <a:r>
              <a:rPr lang="en-US" dirty="0"/>
              <a:t> </a:t>
            </a:r>
            <a:r>
              <a:rPr lang="en-US" dirty="0" err="1"/>
              <a:t>bagi</a:t>
            </a:r>
            <a:r>
              <a:rPr lang="en-US" dirty="0"/>
              <a:t> </a:t>
            </a:r>
            <a:r>
              <a:rPr lang="en-US" dirty="0" err="1"/>
              <a:t>harta</a:t>
            </a:r>
            <a:r>
              <a:rPr lang="en-US" dirty="0"/>
              <a:t> </a:t>
            </a:r>
            <a:r>
              <a:rPr lang="en-US" dirty="0" err="1"/>
              <a:t>tersebut</a:t>
            </a:r>
            <a:r>
              <a:rPr lang="en-US" dirty="0"/>
              <a:t>. </a:t>
            </a:r>
            <a:endParaRPr lang="id-ID" dirty="0"/>
          </a:p>
          <a:p>
            <a:pPr algn="just"/>
            <a:r>
              <a:rPr lang="en-US" dirty="0" err="1"/>
              <a:t>Metode</a:t>
            </a:r>
            <a:r>
              <a:rPr lang="en-US" dirty="0"/>
              <a:t> </a:t>
            </a:r>
            <a:r>
              <a:rPr lang="en-US" dirty="0" err="1"/>
              <a:t>saldo</a:t>
            </a:r>
            <a:r>
              <a:rPr lang="en-US" dirty="0"/>
              <a:t> </a:t>
            </a:r>
            <a:r>
              <a:rPr lang="en-US" dirty="0" err="1"/>
              <a:t>menurun</a:t>
            </a:r>
            <a:r>
              <a:rPr lang="en-US" dirty="0"/>
              <a:t> (</a:t>
            </a:r>
            <a:r>
              <a:rPr lang="en-US" i="1" dirty="0"/>
              <a:t>declining-balance method</a:t>
            </a:r>
            <a:r>
              <a:rPr lang="en-US" dirty="0"/>
              <a:t>) </a:t>
            </a:r>
            <a:r>
              <a:rPr lang="en-US" dirty="0" err="1"/>
              <a:t>yaitu</a:t>
            </a:r>
            <a:r>
              <a:rPr lang="en-US" dirty="0"/>
              <a:t> </a:t>
            </a:r>
            <a:r>
              <a:rPr lang="en-US" dirty="0" err="1"/>
              <a:t>metode</a:t>
            </a:r>
            <a:r>
              <a:rPr lang="en-US" dirty="0"/>
              <a:t> yang </a:t>
            </a:r>
            <a:r>
              <a:rPr lang="en-US" dirty="0" err="1"/>
              <a:t>digunakan</a:t>
            </a:r>
            <a:r>
              <a:rPr lang="en-US" dirty="0"/>
              <a:t> </a:t>
            </a:r>
            <a:r>
              <a:rPr lang="en-US" dirty="0" err="1"/>
              <a:t>untuk</a:t>
            </a:r>
            <a:r>
              <a:rPr lang="en-US" dirty="0"/>
              <a:t> </a:t>
            </a:r>
            <a:r>
              <a:rPr lang="en-US" dirty="0" err="1"/>
              <a:t>menghitung</a:t>
            </a:r>
            <a:r>
              <a:rPr lang="en-US" dirty="0"/>
              <a:t> </a:t>
            </a:r>
            <a:r>
              <a:rPr lang="en-US" dirty="0" err="1"/>
              <a:t>penyusutan</a:t>
            </a:r>
            <a:r>
              <a:rPr lang="en-US" dirty="0"/>
              <a:t> </a:t>
            </a:r>
            <a:r>
              <a:rPr lang="en-US" dirty="0" err="1"/>
              <a:t>dalam</a:t>
            </a:r>
            <a:r>
              <a:rPr lang="en-US" dirty="0"/>
              <a:t> </a:t>
            </a:r>
            <a:r>
              <a:rPr lang="en-US" dirty="0" err="1"/>
              <a:t>bagian-bagian</a:t>
            </a:r>
            <a:r>
              <a:rPr lang="en-US" dirty="0"/>
              <a:t> yang </a:t>
            </a:r>
            <a:r>
              <a:rPr lang="en-US" dirty="0" err="1"/>
              <a:t>menurun</a:t>
            </a:r>
            <a:r>
              <a:rPr lang="en-US" dirty="0"/>
              <a:t> </a:t>
            </a:r>
            <a:r>
              <a:rPr lang="en-US" dirty="0" err="1"/>
              <a:t>dengan</a:t>
            </a:r>
            <a:r>
              <a:rPr lang="en-US" dirty="0"/>
              <a:t> </a:t>
            </a:r>
            <a:r>
              <a:rPr lang="en-US" dirty="0" err="1"/>
              <a:t>cara</a:t>
            </a:r>
            <a:r>
              <a:rPr lang="en-US" dirty="0"/>
              <a:t> </a:t>
            </a:r>
            <a:r>
              <a:rPr lang="en-US" dirty="0" err="1"/>
              <a:t>menerapkan</a:t>
            </a:r>
            <a:r>
              <a:rPr lang="en-US" dirty="0"/>
              <a:t> </a:t>
            </a:r>
            <a:r>
              <a:rPr lang="en-US" dirty="0" err="1"/>
              <a:t>tarif</a:t>
            </a:r>
            <a:r>
              <a:rPr lang="en-US" dirty="0"/>
              <a:t> </a:t>
            </a:r>
            <a:r>
              <a:rPr lang="en-US" dirty="0" err="1"/>
              <a:t>penyusutan</a:t>
            </a:r>
            <a:r>
              <a:rPr lang="en-US" dirty="0"/>
              <a:t> </a:t>
            </a:r>
            <a:r>
              <a:rPr lang="en-US" dirty="0" err="1"/>
              <a:t>atas</a:t>
            </a:r>
            <a:r>
              <a:rPr lang="en-US" dirty="0"/>
              <a:t> </a:t>
            </a:r>
            <a:r>
              <a:rPr lang="en-US" dirty="0" err="1"/>
              <a:t>nilai</a:t>
            </a:r>
            <a:r>
              <a:rPr lang="en-US" dirty="0"/>
              <a:t> </a:t>
            </a:r>
            <a:r>
              <a:rPr lang="en-US" dirty="0" err="1"/>
              <a:t>sisa</a:t>
            </a:r>
            <a:r>
              <a:rPr lang="en-US" dirty="0"/>
              <a:t> </a:t>
            </a:r>
            <a:r>
              <a:rPr lang="en-US" dirty="0" err="1"/>
              <a:t>buku</a:t>
            </a:r>
            <a:r>
              <a:rPr lang="en-US" dirty="0"/>
              <a:t> </a:t>
            </a:r>
            <a:r>
              <a:rPr lang="en-US" dirty="0" err="1"/>
              <a:t>dan</a:t>
            </a:r>
            <a:r>
              <a:rPr lang="en-US" dirty="0"/>
              <a:t> </a:t>
            </a:r>
            <a:r>
              <a:rPr lang="en-US" dirty="0" err="1"/>
              <a:t>nilai</a:t>
            </a:r>
            <a:r>
              <a:rPr lang="en-US" dirty="0"/>
              <a:t> </a:t>
            </a:r>
            <a:r>
              <a:rPr lang="en-US" dirty="0" err="1"/>
              <a:t>sisa</a:t>
            </a:r>
            <a:r>
              <a:rPr lang="en-US" dirty="0"/>
              <a:t> </a:t>
            </a:r>
            <a:r>
              <a:rPr lang="en-US" dirty="0" err="1"/>
              <a:t>buku</a:t>
            </a:r>
            <a:r>
              <a:rPr lang="en-US" dirty="0"/>
              <a:t> </a:t>
            </a:r>
            <a:r>
              <a:rPr lang="en-US" dirty="0" err="1"/>
              <a:t>pada</a:t>
            </a:r>
            <a:r>
              <a:rPr lang="en-US" dirty="0"/>
              <a:t> </a:t>
            </a:r>
            <a:r>
              <a:rPr lang="en-US" dirty="0" err="1"/>
              <a:t>akhir</a:t>
            </a:r>
            <a:r>
              <a:rPr lang="en-US" dirty="0"/>
              <a:t> masa </a:t>
            </a:r>
            <a:r>
              <a:rPr lang="en-US" dirty="0" err="1"/>
              <a:t>manfaat</a:t>
            </a:r>
            <a:r>
              <a:rPr lang="en-US" dirty="0"/>
              <a:t> </a:t>
            </a:r>
            <a:r>
              <a:rPr lang="en-US" dirty="0" err="1"/>
              <a:t>harus</a:t>
            </a:r>
            <a:r>
              <a:rPr lang="en-US" dirty="0"/>
              <a:t> </a:t>
            </a:r>
            <a:r>
              <a:rPr lang="en-US" dirty="0" err="1"/>
              <a:t>disusutkan</a:t>
            </a:r>
            <a:r>
              <a:rPr lang="en-US" dirty="0"/>
              <a:t> </a:t>
            </a:r>
            <a:r>
              <a:rPr lang="en-US" dirty="0" err="1"/>
              <a:t>sekaligus</a:t>
            </a:r>
            <a:r>
              <a:rPr lang="en-US" dirty="0"/>
              <a:t>.</a:t>
            </a:r>
            <a:endParaRPr lang="id-ID" dirty="0"/>
          </a:p>
        </p:txBody>
      </p:sp>
    </p:spTree>
    <p:extLst>
      <p:ext uri="{BB962C8B-B14F-4D97-AF65-F5344CB8AC3E}">
        <p14:creationId xmlns:p14="http://schemas.microsoft.com/office/powerpoint/2010/main" val="35934541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2255F-BF7C-490A-B5E2-B47EE80C9CF5}"/>
              </a:ext>
            </a:extLst>
          </p:cNvPr>
          <p:cNvSpPr>
            <a:spLocks noGrp="1"/>
          </p:cNvSpPr>
          <p:nvPr>
            <p:ph type="title"/>
          </p:nvPr>
        </p:nvSpPr>
        <p:spPr/>
        <p:txBody>
          <a:bodyPr/>
          <a:lstStyle/>
          <a:p>
            <a:r>
              <a:rPr lang="id-ID" b="1" dirty="0"/>
              <a:t>WAKTU PENYUSUTAN DIMULAI</a:t>
            </a:r>
            <a:endParaRPr lang="id-ID" dirty="0"/>
          </a:p>
        </p:txBody>
      </p:sp>
      <p:sp>
        <p:nvSpPr>
          <p:cNvPr id="3" name="Content Placeholder 2">
            <a:extLst>
              <a:ext uri="{FF2B5EF4-FFF2-40B4-BE49-F238E27FC236}">
                <a16:creationId xmlns:a16="http://schemas.microsoft.com/office/drawing/2014/main" id="{20253DF5-5D94-4F8C-9DCA-88EB028BDFDE}"/>
              </a:ext>
            </a:extLst>
          </p:cNvPr>
          <p:cNvSpPr>
            <a:spLocks noGrp="1"/>
          </p:cNvSpPr>
          <p:nvPr>
            <p:ph idx="1"/>
          </p:nvPr>
        </p:nvSpPr>
        <p:spPr/>
        <p:txBody>
          <a:bodyPr/>
          <a:lstStyle/>
          <a:p>
            <a:pPr algn="just"/>
            <a:r>
              <a:rPr lang="id-ID" dirty="0"/>
              <a:t>Penyusutan aktiva dimulai pada bulan dilakukannya pengeluaran kecuali untuk harta yang masih dalam proses pengerjaan, penyusutannya dimulai pada bulan selesainya pengerjaan harta tesebut. Penyusutan pada tahun pertama dihitung secara pro-rata.</a:t>
            </a:r>
          </a:p>
          <a:p>
            <a:pPr algn="just"/>
            <a:r>
              <a:rPr lang="id-ID" dirty="0"/>
              <a:t>Dengan persetujuan Dirjen Pajak, wajib pajak dapat melakukan penyusutan mulai pada bulan digunakannya harta tersebut untuk mendapatkan, menagih, dan memelihara penghasilan atau pada bulan harta tersebut mulai menghasilkan.</a:t>
            </a:r>
          </a:p>
        </p:txBody>
      </p:sp>
    </p:spTree>
    <p:extLst>
      <p:ext uri="{BB962C8B-B14F-4D97-AF65-F5344CB8AC3E}">
        <p14:creationId xmlns:p14="http://schemas.microsoft.com/office/powerpoint/2010/main" val="6484662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8AEE4-5325-4080-B445-BB0D5DC7B329}"/>
              </a:ext>
            </a:extLst>
          </p:cNvPr>
          <p:cNvSpPr>
            <a:spLocks noGrp="1"/>
          </p:cNvSpPr>
          <p:nvPr>
            <p:ph type="title"/>
          </p:nvPr>
        </p:nvSpPr>
        <p:spPr/>
        <p:txBody>
          <a:bodyPr/>
          <a:lstStyle/>
          <a:p>
            <a:r>
              <a:rPr lang="id-ID" b="1" dirty="0"/>
              <a:t>REVALUASI (PENILAIAN KEMBALI)</a:t>
            </a:r>
            <a:endParaRPr lang="id-ID" dirty="0"/>
          </a:p>
        </p:txBody>
      </p:sp>
      <p:sp>
        <p:nvSpPr>
          <p:cNvPr id="3" name="Content Placeholder 2">
            <a:extLst>
              <a:ext uri="{FF2B5EF4-FFF2-40B4-BE49-F238E27FC236}">
                <a16:creationId xmlns:a16="http://schemas.microsoft.com/office/drawing/2014/main" id="{4F01A0AA-731D-4D87-B61E-38E8AFE7681B}"/>
              </a:ext>
            </a:extLst>
          </p:cNvPr>
          <p:cNvSpPr>
            <a:spLocks noGrp="1"/>
          </p:cNvSpPr>
          <p:nvPr>
            <p:ph idx="1"/>
          </p:nvPr>
        </p:nvSpPr>
        <p:spPr>
          <a:xfrm>
            <a:off x="1371600" y="1643270"/>
            <a:ext cx="9601200" cy="4224130"/>
          </a:xfrm>
        </p:spPr>
        <p:txBody>
          <a:bodyPr>
            <a:normAutofit fontScale="70000" lnSpcReduction="20000"/>
          </a:bodyPr>
          <a:lstStyle/>
          <a:p>
            <a:pPr marL="0" indent="0" algn="just">
              <a:buNone/>
            </a:pPr>
            <a:r>
              <a:rPr lang="en-US" b="1" i="1" dirty="0"/>
              <a:t>Dasar </a:t>
            </a:r>
            <a:r>
              <a:rPr lang="en-US" b="1" i="1" dirty="0" err="1"/>
              <a:t>penyusutan</a:t>
            </a:r>
            <a:r>
              <a:rPr lang="en-US" b="1" i="1" dirty="0"/>
              <a:t> </a:t>
            </a:r>
            <a:r>
              <a:rPr lang="en-US" b="1" i="1" dirty="0" err="1"/>
              <a:t>atas</a:t>
            </a:r>
            <a:r>
              <a:rPr lang="en-US" b="1" i="1" dirty="0"/>
              <a:t> </a:t>
            </a:r>
            <a:r>
              <a:rPr lang="en-US" b="1" i="1" dirty="0" err="1"/>
              <a:t>harta</a:t>
            </a:r>
            <a:r>
              <a:rPr lang="en-US" b="1" i="1" dirty="0"/>
              <a:t> yang </a:t>
            </a:r>
            <a:r>
              <a:rPr lang="en-US" b="1" i="1" dirty="0" err="1"/>
              <a:t>telah</a:t>
            </a:r>
            <a:r>
              <a:rPr lang="en-US" b="1" i="1" dirty="0"/>
              <a:t> </a:t>
            </a:r>
            <a:r>
              <a:rPr lang="en-US" b="1" i="1" dirty="0" err="1"/>
              <a:t>dilakukan</a:t>
            </a:r>
            <a:r>
              <a:rPr lang="en-US" b="1" i="1" dirty="0"/>
              <a:t> </a:t>
            </a:r>
            <a:r>
              <a:rPr lang="en-US" b="1" i="1" dirty="0" err="1"/>
              <a:t>penilaian</a:t>
            </a:r>
            <a:r>
              <a:rPr lang="en-US" b="1" i="1" dirty="0"/>
              <a:t> </a:t>
            </a:r>
            <a:r>
              <a:rPr lang="en-US" b="1" i="1" dirty="0" err="1"/>
              <a:t>kembali</a:t>
            </a:r>
            <a:r>
              <a:rPr lang="en-US" b="1" i="1" dirty="0"/>
              <a:t> (</a:t>
            </a:r>
            <a:r>
              <a:rPr lang="en-US" b="1" i="1" dirty="0" err="1"/>
              <a:t>revaluasi</a:t>
            </a:r>
            <a:r>
              <a:rPr lang="en-US" b="1" i="1" dirty="0"/>
              <a:t>) (</a:t>
            </a:r>
            <a:r>
              <a:rPr lang="en-US" b="1" i="1" u="sng" dirty="0"/>
              <a:t>UU </a:t>
            </a:r>
            <a:r>
              <a:rPr lang="en-US" b="1" i="1" u="sng" dirty="0" err="1"/>
              <a:t>Nomor</a:t>
            </a:r>
            <a:r>
              <a:rPr lang="en-US" b="1" i="1" u="sng" dirty="0"/>
              <a:t> 36 </a:t>
            </a:r>
            <a:r>
              <a:rPr lang="en-US" b="1" i="1" u="sng" dirty="0" err="1"/>
              <a:t>Tahun</a:t>
            </a:r>
            <a:r>
              <a:rPr lang="en-US" b="1" i="1" u="sng" dirty="0"/>
              <a:t> 2008 Ps 11 (5)</a:t>
            </a:r>
            <a:r>
              <a:rPr lang="en-US" b="1" i="1" dirty="0"/>
              <a:t>)</a:t>
            </a:r>
            <a:endParaRPr lang="id-ID" dirty="0"/>
          </a:p>
          <a:p>
            <a:pPr algn="just"/>
            <a:r>
              <a:rPr lang="en-US" dirty="0"/>
              <a:t>Dasar </a:t>
            </a:r>
            <a:r>
              <a:rPr lang="en-US" dirty="0" err="1"/>
              <a:t>penyusutan</a:t>
            </a:r>
            <a:r>
              <a:rPr lang="en-US" dirty="0"/>
              <a:t> </a:t>
            </a:r>
            <a:r>
              <a:rPr lang="en-US" dirty="0" err="1"/>
              <a:t>atas</a:t>
            </a:r>
            <a:r>
              <a:rPr lang="en-US" dirty="0"/>
              <a:t> </a:t>
            </a:r>
            <a:r>
              <a:rPr lang="en-US" dirty="0" err="1"/>
              <a:t>harta</a:t>
            </a:r>
            <a:r>
              <a:rPr lang="en-US" dirty="0"/>
              <a:t> yang </a:t>
            </a:r>
            <a:r>
              <a:rPr lang="en-US" dirty="0" err="1"/>
              <a:t>telah</a:t>
            </a:r>
            <a:r>
              <a:rPr lang="en-US" dirty="0"/>
              <a:t> </a:t>
            </a:r>
            <a:r>
              <a:rPr lang="en-US" dirty="0" err="1"/>
              <a:t>dilakukan</a:t>
            </a:r>
            <a:r>
              <a:rPr lang="en-US" dirty="0"/>
              <a:t> </a:t>
            </a:r>
            <a:r>
              <a:rPr lang="en-US" dirty="0" err="1"/>
              <a:t>penilaian</a:t>
            </a:r>
            <a:r>
              <a:rPr lang="en-US" dirty="0"/>
              <a:t> </a:t>
            </a:r>
            <a:r>
              <a:rPr lang="en-US" dirty="0" err="1"/>
              <a:t>kembali</a:t>
            </a:r>
            <a:r>
              <a:rPr lang="en-US" dirty="0"/>
              <a:t> (</a:t>
            </a:r>
            <a:r>
              <a:rPr lang="en-US" dirty="0" err="1"/>
              <a:t>revaluasi</a:t>
            </a:r>
            <a:r>
              <a:rPr lang="en-US" dirty="0"/>
              <a:t>) </a:t>
            </a:r>
            <a:r>
              <a:rPr lang="en-US" dirty="0" err="1"/>
              <a:t>adalah</a:t>
            </a:r>
            <a:r>
              <a:rPr lang="en-US" dirty="0"/>
              <a:t> </a:t>
            </a:r>
            <a:r>
              <a:rPr lang="en-US" dirty="0" err="1"/>
              <a:t>nilai</a:t>
            </a:r>
            <a:r>
              <a:rPr lang="en-US" dirty="0"/>
              <a:t> </a:t>
            </a:r>
            <a:r>
              <a:rPr lang="en-US" dirty="0" err="1"/>
              <a:t>setelah</a:t>
            </a:r>
            <a:r>
              <a:rPr lang="en-US" dirty="0"/>
              <a:t> </a:t>
            </a:r>
            <a:r>
              <a:rPr lang="en-US" dirty="0" err="1"/>
              <a:t>dilakukan</a:t>
            </a:r>
            <a:r>
              <a:rPr lang="en-US" dirty="0"/>
              <a:t> </a:t>
            </a:r>
            <a:r>
              <a:rPr lang="en-US" dirty="0" err="1"/>
              <a:t>penilaian</a:t>
            </a:r>
            <a:r>
              <a:rPr lang="en-US" dirty="0"/>
              <a:t> </a:t>
            </a:r>
            <a:r>
              <a:rPr lang="en-US" dirty="0" err="1"/>
              <a:t>kembali</a:t>
            </a:r>
            <a:r>
              <a:rPr lang="en-US" dirty="0"/>
              <a:t> </a:t>
            </a:r>
            <a:r>
              <a:rPr lang="en-US" dirty="0" err="1"/>
              <a:t>aktiva</a:t>
            </a:r>
            <a:r>
              <a:rPr lang="en-US" dirty="0"/>
              <a:t> </a:t>
            </a:r>
            <a:r>
              <a:rPr lang="en-US" dirty="0" err="1"/>
              <a:t>tersebut</a:t>
            </a:r>
            <a:r>
              <a:rPr lang="en-US" dirty="0"/>
              <a:t>.</a:t>
            </a:r>
            <a:endParaRPr lang="id-ID" dirty="0"/>
          </a:p>
          <a:p>
            <a:pPr algn="just"/>
            <a:r>
              <a:rPr lang="en-US" dirty="0" err="1"/>
              <a:t>Sejak</a:t>
            </a:r>
            <a:r>
              <a:rPr lang="en-US" dirty="0"/>
              <a:t> </a:t>
            </a:r>
            <a:r>
              <a:rPr lang="en-US" dirty="0" err="1"/>
              <a:t>bulan</a:t>
            </a:r>
            <a:r>
              <a:rPr lang="en-US" dirty="0"/>
              <a:t> </a:t>
            </a:r>
            <a:r>
              <a:rPr lang="en-US" dirty="0" err="1"/>
              <a:t>dilakukannya</a:t>
            </a:r>
            <a:r>
              <a:rPr lang="en-US" dirty="0"/>
              <a:t> </a:t>
            </a:r>
            <a:r>
              <a:rPr lang="en-US" dirty="0" err="1"/>
              <a:t>penilaian</a:t>
            </a:r>
            <a:r>
              <a:rPr lang="en-US" dirty="0"/>
              <a:t> </a:t>
            </a:r>
            <a:r>
              <a:rPr lang="en-US" dirty="0" err="1"/>
              <a:t>kembali</a:t>
            </a:r>
            <a:r>
              <a:rPr lang="en-US" dirty="0"/>
              <a:t> </a:t>
            </a:r>
            <a:r>
              <a:rPr lang="en-US" dirty="0" err="1"/>
              <a:t>aktiva</a:t>
            </a:r>
            <a:r>
              <a:rPr lang="en-US" dirty="0"/>
              <a:t> </a:t>
            </a:r>
            <a:r>
              <a:rPr lang="en-US" dirty="0" err="1"/>
              <a:t>tetap</a:t>
            </a:r>
            <a:r>
              <a:rPr lang="en-US" dirty="0"/>
              <a:t> </a:t>
            </a:r>
            <a:r>
              <a:rPr lang="en-US" dirty="0" err="1"/>
              <a:t>perusahaan</a:t>
            </a:r>
            <a:r>
              <a:rPr lang="en-US" dirty="0"/>
              <a:t> </a:t>
            </a:r>
            <a:r>
              <a:rPr lang="en-US" dirty="0" err="1"/>
              <a:t>berlaku</a:t>
            </a:r>
            <a:r>
              <a:rPr lang="en-US" dirty="0"/>
              <a:t> </a:t>
            </a:r>
            <a:r>
              <a:rPr lang="en-US" dirty="0" err="1"/>
              <a:t>ketentuan</a:t>
            </a:r>
            <a:r>
              <a:rPr lang="en-US" dirty="0"/>
              <a:t> </a:t>
            </a:r>
            <a:r>
              <a:rPr lang="en-US" dirty="0" err="1"/>
              <a:t>sebagai</a:t>
            </a:r>
            <a:r>
              <a:rPr lang="en-US" dirty="0"/>
              <a:t> </a:t>
            </a:r>
            <a:r>
              <a:rPr lang="en-US" dirty="0" err="1"/>
              <a:t>berikut</a:t>
            </a:r>
            <a:r>
              <a:rPr lang="en-US" dirty="0"/>
              <a:t> :            </a:t>
            </a:r>
            <a:endParaRPr lang="id-ID" dirty="0"/>
          </a:p>
          <a:p>
            <a:pPr marL="914400" lvl="1" indent="-457200" algn="just">
              <a:buFont typeface="+mj-lt"/>
              <a:buAutoNum type="alphaLcPeriod"/>
            </a:pPr>
            <a:r>
              <a:rPr lang="en-US" dirty="0"/>
              <a:t>Dasar </a:t>
            </a:r>
            <a:r>
              <a:rPr lang="en-US" dirty="0" err="1"/>
              <a:t>penyusutan</a:t>
            </a:r>
            <a:r>
              <a:rPr lang="en-US" dirty="0"/>
              <a:t> </a:t>
            </a:r>
            <a:r>
              <a:rPr lang="en-US" dirty="0" err="1"/>
              <a:t>fiskal</a:t>
            </a:r>
            <a:r>
              <a:rPr lang="en-US" dirty="0"/>
              <a:t> </a:t>
            </a:r>
            <a:r>
              <a:rPr lang="en-US" dirty="0" err="1"/>
              <a:t>aktiva</a:t>
            </a:r>
            <a:r>
              <a:rPr lang="en-US" dirty="0"/>
              <a:t> </a:t>
            </a:r>
            <a:r>
              <a:rPr lang="en-US" dirty="0" err="1"/>
              <a:t>tetap</a:t>
            </a:r>
            <a:r>
              <a:rPr lang="en-US" dirty="0"/>
              <a:t> yang </a:t>
            </a:r>
            <a:r>
              <a:rPr lang="en-US" dirty="0" err="1"/>
              <a:t>telah</a:t>
            </a:r>
            <a:r>
              <a:rPr lang="en-US" dirty="0"/>
              <a:t> </a:t>
            </a:r>
            <a:r>
              <a:rPr lang="en-US" dirty="0" err="1"/>
              <a:t>memperoleh</a:t>
            </a:r>
            <a:r>
              <a:rPr lang="en-US" dirty="0"/>
              <a:t> </a:t>
            </a:r>
            <a:r>
              <a:rPr lang="en-US" dirty="0" err="1"/>
              <a:t>persetujuan</a:t>
            </a:r>
            <a:r>
              <a:rPr lang="en-US" dirty="0"/>
              <a:t> </a:t>
            </a:r>
            <a:r>
              <a:rPr lang="en-US" dirty="0" err="1"/>
              <a:t>penilaian</a:t>
            </a:r>
            <a:r>
              <a:rPr lang="en-US" dirty="0"/>
              <a:t> </a:t>
            </a:r>
            <a:r>
              <a:rPr lang="en-US" dirty="0" err="1"/>
              <a:t>kembali</a:t>
            </a:r>
            <a:r>
              <a:rPr lang="en-US" dirty="0"/>
              <a:t> </a:t>
            </a:r>
            <a:r>
              <a:rPr lang="en-US" dirty="0" err="1"/>
              <a:t>adalah</a:t>
            </a:r>
            <a:r>
              <a:rPr lang="en-US" dirty="0"/>
              <a:t> </a:t>
            </a:r>
            <a:r>
              <a:rPr lang="en-US" dirty="0" err="1"/>
              <a:t>nilai</a:t>
            </a:r>
            <a:r>
              <a:rPr lang="en-US" dirty="0"/>
              <a:t> </a:t>
            </a:r>
            <a:r>
              <a:rPr lang="en-US" dirty="0" err="1"/>
              <a:t>pada</a:t>
            </a:r>
            <a:r>
              <a:rPr lang="en-US" dirty="0"/>
              <a:t> </a:t>
            </a:r>
            <a:r>
              <a:rPr lang="en-US" dirty="0" err="1"/>
              <a:t>saat</a:t>
            </a:r>
            <a:r>
              <a:rPr lang="en-US" dirty="0"/>
              <a:t> </a:t>
            </a:r>
            <a:r>
              <a:rPr lang="en-US" dirty="0" err="1"/>
              <a:t>penilaian</a:t>
            </a:r>
            <a:r>
              <a:rPr lang="en-US" dirty="0"/>
              <a:t> </a:t>
            </a:r>
            <a:r>
              <a:rPr lang="en-US" dirty="0" err="1"/>
              <a:t>kembali</a:t>
            </a:r>
            <a:r>
              <a:rPr lang="en-US" dirty="0"/>
              <a:t>.        </a:t>
            </a:r>
            <a:endParaRPr lang="id-ID" dirty="0"/>
          </a:p>
          <a:p>
            <a:pPr marL="914400" lvl="1" indent="-457200" algn="just">
              <a:buFont typeface="+mj-lt"/>
              <a:buAutoNum type="alphaLcPeriod"/>
            </a:pPr>
            <a:r>
              <a:rPr lang="en-US" dirty="0"/>
              <a:t>Masa </a:t>
            </a:r>
            <a:r>
              <a:rPr lang="en-US" dirty="0" err="1"/>
              <a:t>manfaat</a:t>
            </a:r>
            <a:r>
              <a:rPr lang="en-US" dirty="0"/>
              <a:t> </a:t>
            </a:r>
            <a:r>
              <a:rPr lang="en-US" dirty="0" err="1"/>
              <a:t>fiskal</a:t>
            </a:r>
            <a:r>
              <a:rPr lang="en-US" dirty="0"/>
              <a:t> </a:t>
            </a:r>
            <a:r>
              <a:rPr lang="en-US" dirty="0" err="1"/>
              <a:t>aktiva</a:t>
            </a:r>
            <a:r>
              <a:rPr lang="en-US" dirty="0"/>
              <a:t> </a:t>
            </a:r>
            <a:r>
              <a:rPr lang="en-US" dirty="0" err="1"/>
              <a:t>tetap</a:t>
            </a:r>
            <a:r>
              <a:rPr lang="en-US" dirty="0"/>
              <a:t> yang </a:t>
            </a:r>
            <a:r>
              <a:rPr lang="en-US" dirty="0" err="1"/>
              <a:t>telah</a:t>
            </a:r>
            <a:r>
              <a:rPr lang="en-US" dirty="0"/>
              <a:t> </a:t>
            </a:r>
            <a:r>
              <a:rPr lang="en-US" dirty="0" err="1"/>
              <a:t>dilakukan</a:t>
            </a:r>
            <a:r>
              <a:rPr lang="en-US" dirty="0"/>
              <a:t> </a:t>
            </a:r>
            <a:r>
              <a:rPr lang="en-US" dirty="0" err="1"/>
              <a:t>penilaian</a:t>
            </a:r>
            <a:r>
              <a:rPr lang="en-US" dirty="0"/>
              <a:t> </a:t>
            </a:r>
            <a:r>
              <a:rPr lang="en-US" dirty="0" err="1"/>
              <a:t>kembali</a:t>
            </a:r>
            <a:r>
              <a:rPr lang="en-US" dirty="0"/>
              <a:t> </a:t>
            </a:r>
            <a:r>
              <a:rPr lang="en-US" dirty="0" err="1"/>
              <a:t>aktiva</a:t>
            </a:r>
            <a:r>
              <a:rPr lang="en-US" dirty="0"/>
              <a:t> </a:t>
            </a:r>
            <a:r>
              <a:rPr lang="en-US" dirty="0" err="1"/>
              <a:t>tetap</a:t>
            </a:r>
            <a:r>
              <a:rPr lang="en-US" dirty="0"/>
              <a:t> </a:t>
            </a:r>
            <a:r>
              <a:rPr lang="en-US" dirty="0" err="1"/>
              <a:t>perusahaan</a:t>
            </a:r>
            <a:r>
              <a:rPr lang="en-US" dirty="0"/>
              <a:t> </a:t>
            </a:r>
            <a:r>
              <a:rPr lang="en-US" dirty="0" err="1"/>
              <a:t>disesuaikan</a:t>
            </a:r>
            <a:r>
              <a:rPr lang="en-US" dirty="0"/>
              <a:t> </a:t>
            </a:r>
            <a:r>
              <a:rPr lang="en-US" dirty="0" err="1"/>
              <a:t>kembali</a:t>
            </a:r>
            <a:r>
              <a:rPr lang="en-US" dirty="0"/>
              <a:t> </a:t>
            </a:r>
            <a:r>
              <a:rPr lang="en-US" dirty="0" err="1"/>
              <a:t>menjadi</a:t>
            </a:r>
            <a:r>
              <a:rPr lang="en-US" dirty="0"/>
              <a:t> masa </a:t>
            </a:r>
            <a:r>
              <a:rPr lang="en-US" dirty="0" err="1"/>
              <a:t>manfaat</a:t>
            </a:r>
            <a:r>
              <a:rPr lang="en-US" dirty="0"/>
              <a:t> </a:t>
            </a:r>
            <a:r>
              <a:rPr lang="en-US" dirty="0" err="1"/>
              <a:t>penuh</a:t>
            </a:r>
            <a:r>
              <a:rPr lang="en-US" dirty="0"/>
              <a:t> </a:t>
            </a:r>
            <a:r>
              <a:rPr lang="en-US" dirty="0" err="1"/>
              <a:t>untuk</a:t>
            </a:r>
            <a:r>
              <a:rPr lang="en-US" dirty="0"/>
              <a:t> </a:t>
            </a:r>
            <a:r>
              <a:rPr lang="en-US" dirty="0" err="1"/>
              <a:t>kelompok</a:t>
            </a:r>
            <a:r>
              <a:rPr lang="en-US" dirty="0"/>
              <a:t> </a:t>
            </a:r>
            <a:r>
              <a:rPr lang="en-US" dirty="0" err="1"/>
              <a:t>aktiva</a:t>
            </a:r>
            <a:r>
              <a:rPr lang="en-US" dirty="0"/>
              <a:t> </a:t>
            </a:r>
            <a:r>
              <a:rPr lang="en-US" dirty="0" err="1"/>
              <a:t>tetap</a:t>
            </a:r>
            <a:r>
              <a:rPr lang="en-US" dirty="0"/>
              <a:t> </a:t>
            </a:r>
            <a:r>
              <a:rPr lang="en-US" dirty="0" err="1"/>
              <a:t>tersebut</a:t>
            </a:r>
            <a:r>
              <a:rPr lang="en-US" dirty="0"/>
              <a:t>.        </a:t>
            </a:r>
            <a:endParaRPr lang="id-ID" dirty="0"/>
          </a:p>
          <a:p>
            <a:pPr marL="914400" lvl="1" indent="-457200" algn="just">
              <a:buFont typeface="+mj-lt"/>
              <a:buAutoNum type="alphaLcPeriod"/>
            </a:pPr>
            <a:r>
              <a:rPr lang="en-US" dirty="0" err="1"/>
              <a:t>Perhitungan</a:t>
            </a:r>
            <a:r>
              <a:rPr lang="en-US" dirty="0"/>
              <a:t> </a:t>
            </a:r>
            <a:r>
              <a:rPr lang="en-US" dirty="0" err="1"/>
              <a:t>penyusutan</a:t>
            </a:r>
            <a:r>
              <a:rPr lang="en-US" dirty="0"/>
              <a:t> </a:t>
            </a:r>
            <a:r>
              <a:rPr lang="en-US" dirty="0" err="1"/>
              <a:t>dimulai</a:t>
            </a:r>
            <a:r>
              <a:rPr lang="en-US" dirty="0"/>
              <a:t> </a:t>
            </a:r>
            <a:r>
              <a:rPr lang="en-US" dirty="0" err="1"/>
              <a:t>sejak</a:t>
            </a:r>
            <a:r>
              <a:rPr lang="en-US" dirty="0"/>
              <a:t> </a:t>
            </a:r>
            <a:r>
              <a:rPr lang="en-US" dirty="0" err="1"/>
              <a:t>bulan</a:t>
            </a:r>
            <a:r>
              <a:rPr lang="en-US" dirty="0"/>
              <a:t> </a:t>
            </a:r>
            <a:r>
              <a:rPr lang="en-US" dirty="0" err="1"/>
              <a:t>dilakukannya</a:t>
            </a:r>
            <a:r>
              <a:rPr lang="en-US" dirty="0"/>
              <a:t> </a:t>
            </a:r>
            <a:r>
              <a:rPr lang="en-US" dirty="0" err="1"/>
              <a:t>penilaian</a:t>
            </a:r>
            <a:r>
              <a:rPr lang="en-US" dirty="0"/>
              <a:t> </a:t>
            </a:r>
            <a:r>
              <a:rPr lang="en-US" dirty="0" err="1"/>
              <a:t>kembali</a:t>
            </a:r>
            <a:r>
              <a:rPr lang="en-US" dirty="0"/>
              <a:t> </a:t>
            </a:r>
            <a:r>
              <a:rPr lang="en-US" dirty="0" err="1"/>
              <a:t>aktiva</a:t>
            </a:r>
            <a:r>
              <a:rPr lang="en-US" dirty="0"/>
              <a:t> </a:t>
            </a:r>
            <a:r>
              <a:rPr lang="en-US" dirty="0" err="1"/>
              <a:t>tetap</a:t>
            </a:r>
            <a:r>
              <a:rPr lang="en-US" dirty="0"/>
              <a:t> </a:t>
            </a:r>
            <a:r>
              <a:rPr lang="en-US" dirty="0" err="1"/>
              <a:t>perusahaan</a:t>
            </a:r>
            <a:r>
              <a:rPr lang="en-US" dirty="0"/>
              <a:t>.         </a:t>
            </a:r>
            <a:endParaRPr lang="id-ID" dirty="0"/>
          </a:p>
          <a:p>
            <a:pPr algn="just"/>
            <a:r>
              <a:rPr lang="en-US" dirty="0" err="1"/>
              <a:t>Untuk</a:t>
            </a:r>
            <a:r>
              <a:rPr lang="en-US" dirty="0"/>
              <a:t> </a:t>
            </a:r>
            <a:r>
              <a:rPr lang="en-US" dirty="0" err="1"/>
              <a:t>bagian</a:t>
            </a:r>
            <a:r>
              <a:rPr lang="en-US" dirty="0"/>
              <a:t> </a:t>
            </a:r>
            <a:r>
              <a:rPr lang="en-US" dirty="0" err="1"/>
              <a:t>tahun</a:t>
            </a:r>
            <a:r>
              <a:rPr lang="en-US" dirty="0"/>
              <a:t> </a:t>
            </a:r>
            <a:r>
              <a:rPr lang="en-US" dirty="0" err="1"/>
              <a:t>pajak</a:t>
            </a:r>
            <a:r>
              <a:rPr lang="en-US" dirty="0"/>
              <a:t> </a:t>
            </a:r>
            <a:r>
              <a:rPr lang="en-US" dirty="0" err="1"/>
              <a:t>sampai</a:t>
            </a:r>
            <a:r>
              <a:rPr lang="en-US" dirty="0"/>
              <a:t> </a:t>
            </a:r>
            <a:r>
              <a:rPr lang="en-US" dirty="0" err="1"/>
              <a:t>dengan</a:t>
            </a:r>
            <a:r>
              <a:rPr lang="en-US" dirty="0"/>
              <a:t> </a:t>
            </a:r>
            <a:r>
              <a:rPr lang="en-US" dirty="0" err="1"/>
              <a:t>bulan</a:t>
            </a:r>
            <a:r>
              <a:rPr lang="en-US" dirty="0"/>
              <a:t> </a:t>
            </a:r>
            <a:r>
              <a:rPr lang="en-US" dirty="0" err="1"/>
              <a:t>sebelum</a:t>
            </a:r>
            <a:r>
              <a:rPr lang="en-US" dirty="0"/>
              <a:t> </a:t>
            </a:r>
            <a:r>
              <a:rPr lang="en-US" dirty="0" err="1"/>
              <a:t>bulan</a:t>
            </a:r>
            <a:r>
              <a:rPr lang="en-US" dirty="0"/>
              <a:t> </a:t>
            </a:r>
            <a:r>
              <a:rPr lang="en-US" dirty="0" err="1"/>
              <a:t>dilakukannya</a:t>
            </a:r>
            <a:r>
              <a:rPr lang="en-US" dirty="0"/>
              <a:t> </a:t>
            </a:r>
            <a:r>
              <a:rPr lang="en-US" dirty="0" err="1"/>
              <a:t>penilaian</a:t>
            </a:r>
            <a:r>
              <a:rPr lang="en-US" dirty="0"/>
              <a:t> </a:t>
            </a:r>
            <a:r>
              <a:rPr lang="en-US" dirty="0" err="1"/>
              <a:t>kembali</a:t>
            </a:r>
            <a:r>
              <a:rPr lang="en-US" dirty="0"/>
              <a:t> </a:t>
            </a:r>
            <a:r>
              <a:rPr lang="en-US" dirty="0" err="1"/>
              <a:t>aktiva</a:t>
            </a:r>
            <a:r>
              <a:rPr lang="en-US" dirty="0"/>
              <a:t> </a:t>
            </a:r>
            <a:r>
              <a:rPr lang="en-US" dirty="0" err="1"/>
              <a:t>tetap</a:t>
            </a:r>
            <a:r>
              <a:rPr lang="en-US" dirty="0"/>
              <a:t> </a:t>
            </a:r>
            <a:r>
              <a:rPr lang="en-US" dirty="0" err="1"/>
              <a:t>perusahaan</a:t>
            </a:r>
            <a:r>
              <a:rPr lang="en-US" dirty="0"/>
              <a:t> </a:t>
            </a:r>
            <a:r>
              <a:rPr lang="en-US" dirty="0" err="1"/>
              <a:t>berlaku</a:t>
            </a:r>
            <a:r>
              <a:rPr lang="en-US" dirty="0"/>
              <a:t> </a:t>
            </a:r>
            <a:r>
              <a:rPr lang="en-US" dirty="0" err="1"/>
              <a:t>ketentuan</a:t>
            </a:r>
            <a:r>
              <a:rPr lang="en-US" dirty="0"/>
              <a:t> </a:t>
            </a:r>
            <a:r>
              <a:rPr lang="en-US" dirty="0" err="1"/>
              <a:t>sebagai</a:t>
            </a:r>
            <a:r>
              <a:rPr lang="en-US" dirty="0"/>
              <a:t> </a:t>
            </a:r>
            <a:r>
              <a:rPr lang="en-US" dirty="0" err="1"/>
              <a:t>berikut</a:t>
            </a:r>
            <a:r>
              <a:rPr lang="en-US" dirty="0"/>
              <a:t> :            </a:t>
            </a:r>
            <a:endParaRPr lang="id-ID" dirty="0"/>
          </a:p>
          <a:p>
            <a:pPr marL="914400" lvl="1" indent="-457200" algn="just">
              <a:buFont typeface="+mj-lt"/>
              <a:buAutoNum type="alphaLcPeriod"/>
            </a:pPr>
            <a:r>
              <a:rPr lang="en-US" dirty="0"/>
              <a:t>Dasar </a:t>
            </a:r>
            <a:r>
              <a:rPr lang="en-US" dirty="0" err="1"/>
              <a:t>penyusutan</a:t>
            </a:r>
            <a:r>
              <a:rPr lang="en-US" dirty="0"/>
              <a:t> </a:t>
            </a:r>
            <a:r>
              <a:rPr lang="en-US" dirty="0" err="1"/>
              <a:t>fiskal</a:t>
            </a:r>
            <a:r>
              <a:rPr lang="en-US" dirty="0"/>
              <a:t> </a:t>
            </a:r>
            <a:r>
              <a:rPr lang="en-US" dirty="0" err="1"/>
              <a:t>aktiva</a:t>
            </a:r>
            <a:r>
              <a:rPr lang="en-US" dirty="0"/>
              <a:t> </a:t>
            </a:r>
            <a:r>
              <a:rPr lang="en-US" dirty="0" err="1"/>
              <a:t>tetap</a:t>
            </a:r>
            <a:r>
              <a:rPr lang="en-US" dirty="0"/>
              <a:t> </a:t>
            </a:r>
            <a:r>
              <a:rPr lang="en-US" dirty="0" err="1"/>
              <a:t>adalah</a:t>
            </a:r>
            <a:r>
              <a:rPr lang="en-US" dirty="0"/>
              <a:t> </a:t>
            </a:r>
            <a:r>
              <a:rPr lang="en-US" dirty="0" err="1"/>
              <a:t>dasar</a:t>
            </a:r>
            <a:r>
              <a:rPr lang="en-US" dirty="0"/>
              <a:t> </a:t>
            </a:r>
            <a:r>
              <a:rPr lang="en-US" dirty="0" err="1"/>
              <a:t>penyusutan</a:t>
            </a:r>
            <a:r>
              <a:rPr lang="en-US" dirty="0"/>
              <a:t> </a:t>
            </a:r>
            <a:r>
              <a:rPr lang="en-US" dirty="0" err="1"/>
              <a:t>fiskal</a:t>
            </a:r>
            <a:r>
              <a:rPr lang="en-US" dirty="0"/>
              <a:t> </a:t>
            </a:r>
            <a:r>
              <a:rPr lang="en-US" dirty="0" err="1"/>
              <a:t>pada</a:t>
            </a:r>
            <a:r>
              <a:rPr lang="en-US" dirty="0"/>
              <a:t> </a:t>
            </a:r>
            <a:r>
              <a:rPr lang="en-US" dirty="0" err="1"/>
              <a:t>awal</a:t>
            </a:r>
            <a:r>
              <a:rPr lang="en-US" dirty="0"/>
              <a:t> </a:t>
            </a:r>
            <a:r>
              <a:rPr lang="en-US" dirty="0" err="1"/>
              <a:t>tahun</a:t>
            </a:r>
            <a:r>
              <a:rPr lang="en-US" dirty="0"/>
              <a:t> </a:t>
            </a:r>
            <a:r>
              <a:rPr lang="en-US" dirty="0" err="1"/>
              <a:t>pajak</a:t>
            </a:r>
            <a:r>
              <a:rPr lang="en-US" dirty="0"/>
              <a:t> yang </a:t>
            </a:r>
            <a:r>
              <a:rPr lang="en-US" dirty="0" err="1"/>
              <a:t>bersangkutan</a:t>
            </a:r>
            <a:r>
              <a:rPr lang="en-US" dirty="0"/>
              <a:t>.        </a:t>
            </a:r>
            <a:endParaRPr lang="id-ID" dirty="0"/>
          </a:p>
          <a:p>
            <a:pPr marL="914400" lvl="1" indent="-457200" algn="just">
              <a:buFont typeface="+mj-lt"/>
              <a:buAutoNum type="alphaLcPeriod"/>
            </a:pPr>
            <a:r>
              <a:rPr lang="en-US" dirty="0" err="1"/>
              <a:t>Sisa</a:t>
            </a:r>
            <a:r>
              <a:rPr lang="en-US" dirty="0"/>
              <a:t> masa </a:t>
            </a:r>
            <a:r>
              <a:rPr lang="en-US" dirty="0" err="1"/>
              <a:t>manfaat</a:t>
            </a:r>
            <a:r>
              <a:rPr lang="en-US" dirty="0"/>
              <a:t> </a:t>
            </a:r>
            <a:r>
              <a:rPr lang="en-US" dirty="0" err="1"/>
              <a:t>fiskal</a:t>
            </a:r>
            <a:r>
              <a:rPr lang="en-US" dirty="0"/>
              <a:t> </a:t>
            </a:r>
            <a:r>
              <a:rPr lang="en-US" dirty="0" err="1"/>
              <a:t>aktiva</a:t>
            </a:r>
            <a:r>
              <a:rPr lang="en-US" dirty="0"/>
              <a:t> </a:t>
            </a:r>
            <a:r>
              <a:rPr lang="en-US" dirty="0" err="1"/>
              <a:t>tetap</a:t>
            </a:r>
            <a:r>
              <a:rPr lang="en-US" dirty="0"/>
              <a:t> </a:t>
            </a:r>
            <a:r>
              <a:rPr lang="en-US" dirty="0" err="1"/>
              <a:t>adalah</a:t>
            </a:r>
            <a:r>
              <a:rPr lang="en-US" dirty="0"/>
              <a:t> </a:t>
            </a:r>
            <a:r>
              <a:rPr lang="en-US" dirty="0" err="1"/>
              <a:t>sisa</a:t>
            </a:r>
            <a:r>
              <a:rPr lang="en-US" dirty="0"/>
              <a:t> </a:t>
            </a:r>
            <a:r>
              <a:rPr lang="en-US" dirty="0" err="1"/>
              <a:t>manfaat</a:t>
            </a:r>
            <a:r>
              <a:rPr lang="en-US" dirty="0"/>
              <a:t> </a:t>
            </a:r>
            <a:r>
              <a:rPr lang="en-US" dirty="0" err="1"/>
              <a:t>fiskal</a:t>
            </a:r>
            <a:r>
              <a:rPr lang="en-US" dirty="0"/>
              <a:t> </a:t>
            </a:r>
            <a:r>
              <a:rPr lang="en-US" dirty="0" err="1"/>
              <a:t>pada</a:t>
            </a:r>
            <a:r>
              <a:rPr lang="en-US" dirty="0"/>
              <a:t> </a:t>
            </a:r>
            <a:r>
              <a:rPr lang="en-US" dirty="0" err="1"/>
              <a:t>awal</a:t>
            </a:r>
            <a:r>
              <a:rPr lang="en-US" dirty="0"/>
              <a:t> </a:t>
            </a:r>
            <a:r>
              <a:rPr lang="en-US" dirty="0" err="1"/>
              <a:t>tahun</a:t>
            </a:r>
            <a:r>
              <a:rPr lang="en-US" dirty="0"/>
              <a:t> </a:t>
            </a:r>
            <a:r>
              <a:rPr lang="en-US" dirty="0" err="1"/>
              <a:t>pajak</a:t>
            </a:r>
            <a:r>
              <a:rPr lang="en-US" dirty="0"/>
              <a:t> yang </a:t>
            </a:r>
            <a:r>
              <a:rPr lang="en-US" dirty="0" err="1"/>
              <a:t>bersangkutan</a:t>
            </a:r>
            <a:r>
              <a:rPr lang="en-US" dirty="0"/>
              <a:t>.        </a:t>
            </a:r>
            <a:endParaRPr lang="id-ID" dirty="0"/>
          </a:p>
          <a:p>
            <a:pPr marL="914400" lvl="1" indent="-457200" algn="just">
              <a:buFont typeface="+mj-lt"/>
              <a:buAutoNum type="alphaLcPeriod"/>
            </a:pPr>
            <a:r>
              <a:rPr lang="en-US" dirty="0" err="1"/>
              <a:t>Perhitungan</a:t>
            </a:r>
            <a:r>
              <a:rPr lang="en-US" dirty="0"/>
              <a:t> </a:t>
            </a:r>
            <a:r>
              <a:rPr lang="en-US" dirty="0" err="1"/>
              <a:t>penyusutannya</a:t>
            </a:r>
            <a:r>
              <a:rPr lang="en-US" dirty="0"/>
              <a:t> </a:t>
            </a:r>
            <a:r>
              <a:rPr lang="en-US" dirty="0" err="1"/>
              <a:t>dihitung</a:t>
            </a:r>
            <a:r>
              <a:rPr lang="en-US" dirty="0"/>
              <a:t> </a:t>
            </a:r>
            <a:r>
              <a:rPr lang="en-US" dirty="0" err="1"/>
              <a:t>secara</a:t>
            </a:r>
            <a:r>
              <a:rPr lang="en-US" dirty="0"/>
              <a:t> </a:t>
            </a:r>
            <a:r>
              <a:rPr lang="en-US" dirty="0" err="1"/>
              <a:t>prorata</a:t>
            </a:r>
            <a:r>
              <a:rPr lang="en-US" dirty="0"/>
              <a:t> </a:t>
            </a:r>
            <a:r>
              <a:rPr lang="en-US" dirty="0" err="1"/>
              <a:t>sesuai</a:t>
            </a:r>
            <a:r>
              <a:rPr lang="en-US" dirty="0"/>
              <a:t> </a:t>
            </a:r>
            <a:r>
              <a:rPr lang="en-US" dirty="0" err="1"/>
              <a:t>dengan</a:t>
            </a:r>
            <a:r>
              <a:rPr lang="en-US" dirty="0"/>
              <a:t> </a:t>
            </a:r>
            <a:r>
              <a:rPr lang="en-US" dirty="0" err="1"/>
              <a:t>banyaknya</a:t>
            </a:r>
            <a:r>
              <a:rPr lang="en-US" dirty="0"/>
              <a:t> </a:t>
            </a:r>
            <a:r>
              <a:rPr lang="en-US" dirty="0" err="1"/>
              <a:t>bulan</a:t>
            </a:r>
            <a:r>
              <a:rPr lang="en-US" dirty="0"/>
              <a:t> </a:t>
            </a:r>
            <a:r>
              <a:rPr lang="en-US" dirty="0" err="1"/>
              <a:t>dalam</a:t>
            </a:r>
            <a:r>
              <a:rPr lang="en-US" dirty="0"/>
              <a:t> </a:t>
            </a:r>
            <a:r>
              <a:rPr lang="en-US" dirty="0" err="1"/>
              <a:t>bagian</a:t>
            </a:r>
            <a:r>
              <a:rPr lang="en-US" dirty="0"/>
              <a:t> </a:t>
            </a:r>
            <a:r>
              <a:rPr lang="en-US" dirty="0" err="1"/>
              <a:t>tahun</a:t>
            </a:r>
            <a:r>
              <a:rPr lang="en-US" dirty="0"/>
              <a:t> </a:t>
            </a:r>
            <a:r>
              <a:rPr lang="en-US" dirty="0" err="1"/>
              <a:t>pajak</a:t>
            </a:r>
            <a:r>
              <a:rPr lang="en-US" dirty="0"/>
              <a:t> </a:t>
            </a:r>
            <a:r>
              <a:rPr lang="en-US" dirty="0" err="1"/>
              <a:t>tersebut</a:t>
            </a:r>
            <a:r>
              <a:rPr lang="en-US" dirty="0"/>
              <a:t>.   </a:t>
            </a:r>
            <a:endParaRPr lang="id-ID" dirty="0"/>
          </a:p>
          <a:p>
            <a:pPr algn="just"/>
            <a:r>
              <a:rPr lang="en-US" dirty="0" err="1"/>
              <a:t>Penyusutan</a:t>
            </a:r>
            <a:r>
              <a:rPr lang="en-US" dirty="0"/>
              <a:t> </a:t>
            </a:r>
            <a:r>
              <a:rPr lang="en-US" dirty="0" err="1"/>
              <a:t>fiskal</a:t>
            </a:r>
            <a:r>
              <a:rPr lang="en-US" dirty="0"/>
              <a:t> </a:t>
            </a:r>
            <a:r>
              <a:rPr lang="en-US" dirty="0" err="1"/>
              <a:t>aktiva</a:t>
            </a:r>
            <a:r>
              <a:rPr lang="en-US" dirty="0"/>
              <a:t> </a:t>
            </a:r>
            <a:r>
              <a:rPr lang="en-US" dirty="0" err="1"/>
              <a:t>tetap</a:t>
            </a:r>
            <a:r>
              <a:rPr lang="en-US" dirty="0"/>
              <a:t> yang </a:t>
            </a:r>
            <a:r>
              <a:rPr lang="en-US" dirty="0" err="1"/>
              <a:t>tidak</a:t>
            </a:r>
            <a:r>
              <a:rPr lang="en-US" dirty="0"/>
              <a:t> </a:t>
            </a:r>
            <a:r>
              <a:rPr lang="en-US" dirty="0" err="1"/>
              <a:t>memperoleh</a:t>
            </a:r>
            <a:r>
              <a:rPr lang="en-US" dirty="0"/>
              <a:t> </a:t>
            </a:r>
            <a:r>
              <a:rPr lang="en-US" dirty="0" err="1"/>
              <a:t>persetujuan</a:t>
            </a:r>
            <a:r>
              <a:rPr lang="en-US" dirty="0"/>
              <a:t> </a:t>
            </a:r>
            <a:r>
              <a:rPr lang="en-US" dirty="0" err="1"/>
              <a:t>penilaian</a:t>
            </a:r>
            <a:r>
              <a:rPr lang="en-US" dirty="0"/>
              <a:t> </a:t>
            </a:r>
            <a:r>
              <a:rPr lang="en-US" dirty="0" err="1"/>
              <a:t>kembali</a:t>
            </a:r>
            <a:r>
              <a:rPr lang="en-US" dirty="0"/>
              <a:t> </a:t>
            </a:r>
            <a:r>
              <a:rPr lang="en-US" dirty="0" err="1"/>
              <a:t>aktiva</a:t>
            </a:r>
            <a:r>
              <a:rPr lang="en-US" dirty="0"/>
              <a:t> </a:t>
            </a:r>
            <a:r>
              <a:rPr lang="en-US" dirty="0" err="1"/>
              <a:t>tetap</a:t>
            </a:r>
            <a:r>
              <a:rPr lang="en-US" dirty="0"/>
              <a:t> </a:t>
            </a:r>
            <a:r>
              <a:rPr lang="en-US" dirty="0" err="1"/>
              <a:t>perusahaan</a:t>
            </a:r>
            <a:r>
              <a:rPr lang="en-US" dirty="0"/>
              <a:t>, </a:t>
            </a:r>
            <a:r>
              <a:rPr lang="en-US" dirty="0" err="1"/>
              <a:t>tetap</a:t>
            </a:r>
            <a:r>
              <a:rPr lang="en-US" dirty="0"/>
              <a:t> </a:t>
            </a:r>
            <a:r>
              <a:rPr lang="en-US" dirty="0" err="1"/>
              <a:t>menggunakan</a:t>
            </a:r>
            <a:r>
              <a:rPr lang="en-US" dirty="0"/>
              <a:t> </a:t>
            </a:r>
            <a:r>
              <a:rPr lang="en-US" dirty="0" err="1"/>
              <a:t>dasar</a:t>
            </a:r>
            <a:r>
              <a:rPr lang="en-US" dirty="0"/>
              <a:t> </a:t>
            </a:r>
            <a:r>
              <a:rPr lang="en-US" dirty="0" err="1"/>
              <a:t>penyusutan</a:t>
            </a:r>
            <a:r>
              <a:rPr lang="en-US" dirty="0"/>
              <a:t> </a:t>
            </a:r>
            <a:r>
              <a:rPr lang="en-US" dirty="0" err="1"/>
              <a:t>fiskal</a:t>
            </a:r>
            <a:r>
              <a:rPr lang="en-US" dirty="0"/>
              <a:t> </a:t>
            </a:r>
            <a:r>
              <a:rPr lang="en-US" dirty="0" err="1"/>
              <a:t>dan</a:t>
            </a:r>
            <a:r>
              <a:rPr lang="en-US" dirty="0"/>
              <a:t> </a:t>
            </a:r>
            <a:r>
              <a:rPr lang="en-US" dirty="0" err="1"/>
              <a:t>sisa</a:t>
            </a:r>
            <a:r>
              <a:rPr lang="en-US" dirty="0"/>
              <a:t> </a:t>
            </a:r>
            <a:r>
              <a:rPr lang="en-US" dirty="0" err="1"/>
              <a:t>manfaat</a:t>
            </a:r>
            <a:r>
              <a:rPr lang="en-US" dirty="0"/>
              <a:t> </a:t>
            </a:r>
            <a:r>
              <a:rPr lang="en-US" dirty="0" err="1"/>
              <a:t>fiskal</a:t>
            </a:r>
            <a:r>
              <a:rPr lang="en-US" dirty="0"/>
              <a:t> </a:t>
            </a:r>
            <a:r>
              <a:rPr lang="en-US" dirty="0" err="1"/>
              <a:t>semula</a:t>
            </a:r>
            <a:r>
              <a:rPr lang="en-US" dirty="0"/>
              <a:t> </a:t>
            </a:r>
            <a:r>
              <a:rPr lang="en-US" dirty="0" err="1"/>
              <a:t>sebelum</a:t>
            </a:r>
            <a:r>
              <a:rPr lang="en-US" dirty="0"/>
              <a:t> </a:t>
            </a:r>
            <a:r>
              <a:rPr lang="en-US" dirty="0" err="1"/>
              <a:t>dilakukannya</a:t>
            </a:r>
            <a:r>
              <a:rPr lang="en-US" dirty="0"/>
              <a:t> </a:t>
            </a:r>
            <a:r>
              <a:rPr lang="en-US" dirty="0" err="1"/>
              <a:t>penilaian</a:t>
            </a:r>
            <a:r>
              <a:rPr lang="en-US" dirty="0"/>
              <a:t> </a:t>
            </a:r>
            <a:r>
              <a:rPr lang="en-US" dirty="0" err="1"/>
              <a:t>kembali</a:t>
            </a:r>
            <a:r>
              <a:rPr lang="en-US" dirty="0"/>
              <a:t> </a:t>
            </a:r>
            <a:r>
              <a:rPr lang="en-US" dirty="0" err="1"/>
              <a:t>aktiva</a:t>
            </a:r>
            <a:r>
              <a:rPr lang="en-US" dirty="0"/>
              <a:t> </a:t>
            </a:r>
            <a:r>
              <a:rPr lang="en-US" dirty="0" err="1"/>
              <a:t>tetap</a:t>
            </a:r>
            <a:r>
              <a:rPr lang="en-US" dirty="0"/>
              <a:t> </a:t>
            </a:r>
            <a:r>
              <a:rPr lang="en-US" dirty="0" err="1"/>
              <a:t>perusahaan</a:t>
            </a:r>
            <a:r>
              <a:rPr lang="en-US" dirty="0"/>
              <a:t>.</a:t>
            </a:r>
            <a:endParaRPr lang="id-ID" dirty="0"/>
          </a:p>
          <a:p>
            <a:pPr algn="just"/>
            <a:endParaRPr lang="id-ID" dirty="0"/>
          </a:p>
        </p:txBody>
      </p:sp>
    </p:spTree>
    <p:extLst>
      <p:ext uri="{BB962C8B-B14F-4D97-AF65-F5344CB8AC3E}">
        <p14:creationId xmlns:p14="http://schemas.microsoft.com/office/powerpoint/2010/main" val="15437368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9463F-9624-4894-989D-2DB0AC4BE7A9}"/>
              </a:ext>
            </a:extLst>
          </p:cNvPr>
          <p:cNvSpPr>
            <a:spLocks noGrp="1"/>
          </p:cNvSpPr>
          <p:nvPr>
            <p:ph type="title"/>
          </p:nvPr>
        </p:nvSpPr>
        <p:spPr/>
        <p:txBody>
          <a:bodyPr/>
          <a:lstStyle/>
          <a:p>
            <a:r>
              <a:rPr lang="id-ID" b="1" dirty="0"/>
              <a:t>MASA MANFAAT DAN TARIF PENYUSUTAN</a:t>
            </a:r>
            <a:endParaRPr lang="id-ID" dirty="0"/>
          </a:p>
        </p:txBody>
      </p:sp>
      <p:sp>
        <p:nvSpPr>
          <p:cNvPr id="3" name="Content Placeholder 2">
            <a:extLst>
              <a:ext uri="{FF2B5EF4-FFF2-40B4-BE49-F238E27FC236}">
                <a16:creationId xmlns:a16="http://schemas.microsoft.com/office/drawing/2014/main" id="{598C076A-F178-47DD-B20F-E55860889410}"/>
              </a:ext>
            </a:extLst>
          </p:cNvPr>
          <p:cNvSpPr>
            <a:spLocks noGrp="1"/>
          </p:cNvSpPr>
          <p:nvPr>
            <p:ph idx="1"/>
          </p:nvPr>
        </p:nvSpPr>
        <p:spPr/>
        <p:txBody>
          <a:bodyPr/>
          <a:lstStyle/>
          <a:p>
            <a:r>
              <a:rPr lang="en-US" b="1" i="1" dirty="0"/>
              <a:t>Masa </a:t>
            </a:r>
            <a:r>
              <a:rPr lang="en-US" b="1" i="1" dirty="0" err="1"/>
              <a:t>manfaat</a:t>
            </a:r>
            <a:r>
              <a:rPr lang="en-US" b="1" i="1" dirty="0"/>
              <a:t> </a:t>
            </a:r>
            <a:r>
              <a:rPr lang="en-US" b="1" i="1" dirty="0" err="1"/>
              <a:t>dan</a:t>
            </a:r>
            <a:r>
              <a:rPr lang="en-US" b="1" i="1" dirty="0"/>
              <a:t> </a:t>
            </a:r>
            <a:r>
              <a:rPr lang="en-US" b="1" i="1" dirty="0" err="1"/>
              <a:t>tarif</a:t>
            </a:r>
            <a:r>
              <a:rPr lang="en-US" b="1" i="1" dirty="0"/>
              <a:t> </a:t>
            </a:r>
            <a:r>
              <a:rPr lang="en-US" b="1" i="1" dirty="0" err="1"/>
              <a:t>penyusutan</a:t>
            </a:r>
            <a:r>
              <a:rPr lang="en-US" b="1" i="1" dirty="0"/>
              <a:t> </a:t>
            </a:r>
            <a:r>
              <a:rPr lang="en-US" b="1" i="1" dirty="0" err="1"/>
              <a:t>harta</a:t>
            </a:r>
            <a:r>
              <a:rPr lang="en-US" b="1" i="1" dirty="0"/>
              <a:t> </a:t>
            </a:r>
            <a:r>
              <a:rPr lang="en-US" b="1" i="1" dirty="0" err="1"/>
              <a:t>berwujud</a:t>
            </a:r>
            <a:endParaRPr lang="id-ID" dirty="0"/>
          </a:p>
          <a:p>
            <a:r>
              <a:rPr lang="en-US" b="1" i="1" dirty="0"/>
              <a:t>(</a:t>
            </a:r>
            <a:r>
              <a:rPr lang="en-US" b="1" i="1" u="sng" dirty="0"/>
              <a:t>UU </a:t>
            </a:r>
            <a:r>
              <a:rPr lang="en-US" b="1" i="1" u="sng" dirty="0" err="1"/>
              <a:t>Nomor</a:t>
            </a:r>
            <a:r>
              <a:rPr lang="en-US" b="1" i="1" u="sng" dirty="0"/>
              <a:t> 36 </a:t>
            </a:r>
            <a:r>
              <a:rPr lang="en-US" b="1" i="1" u="sng" dirty="0" err="1"/>
              <a:t>Tahun</a:t>
            </a:r>
            <a:r>
              <a:rPr lang="en-US" b="1" i="1" u="sng" dirty="0"/>
              <a:t> 2008 Ps 11 (6)</a:t>
            </a:r>
            <a:r>
              <a:rPr lang="en-US" b="1" i="1" dirty="0"/>
              <a:t>)</a:t>
            </a:r>
          </a:p>
          <a:p>
            <a:pPr marL="0" indent="0">
              <a:buNone/>
            </a:pPr>
            <a:r>
              <a:rPr lang="en-US" dirty="0"/>
              <a:t>Masa </a:t>
            </a:r>
            <a:r>
              <a:rPr lang="en-US" dirty="0" err="1"/>
              <a:t>manfaat</a:t>
            </a:r>
            <a:r>
              <a:rPr lang="en-US" dirty="0"/>
              <a:t> </a:t>
            </a:r>
            <a:r>
              <a:rPr lang="en-US" dirty="0" err="1"/>
              <a:t>dan</a:t>
            </a:r>
            <a:r>
              <a:rPr lang="en-US" dirty="0"/>
              <a:t> </a:t>
            </a:r>
            <a:r>
              <a:rPr lang="en-US" dirty="0" err="1"/>
              <a:t>tarif</a:t>
            </a:r>
            <a:r>
              <a:rPr lang="en-US" dirty="0"/>
              <a:t> </a:t>
            </a:r>
            <a:r>
              <a:rPr lang="en-US" dirty="0" err="1"/>
              <a:t>penyusutan</a:t>
            </a:r>
            <a:r>
              <a:rPr lang="en-US" dirty="0"/>
              <a:t> </a:t>
            </a:r>
            <a:r>
              <a:rPr lang="en-US" dirty="0" err="1"/>
              <a:t>aktiva</a:t>
            </a:r>
            <a:r>
              <a:rPr lang="en-US" dirty="0"/>
              <a:t> </a:t>
            </a:r>
            <a:r>
              <a:rPr lang="en-US" dirty="0" err="1"/>
              <a:t>untuk</a:t>
            </a:r>
            <a:r>
              <a:rPr lang="en-US" dirty="0"/>
              <a:t> </a:t>
            </a:r>
            <a:r>
              <a:rPr lang="en-US" dirty="0" err="1"/>
              <a:t>masing-masing</a:t>
            </a:r>
            <a:r>
              <a:rPr lang="en-US" dirty="0"/>
              <a:t> </a:t>
            </a:r>
            <a:r>
              <a:rPr lang="en-US" dirty="0" err="1"/>
              <a:t>kelompok</a:t>
            </a:r>
            <a:r>
              <a:rPr lang="en-US" dirty="0"/>
              <a:t> </a:t>
            </a:r>
            <a:r>
              <a:rPr lang="en-US" dirty="0" err="1"/>
              <a:t>telah</a:t>
            </a:r>
            <a:r>
              <a:rPr lang="en-US" dirty="0"/>
              <a:t> </a:t>
            </a:r>
            <a:r>
              <a:rPr lang="en-US" dirty="0" err="1"/>
              <a:t>ditetapkan</a:t>
            </a:r>
            <a:r>
              <a:rPr lang="en-US" dirty="0"/>
              <a:t> </a:t>
            </a:r>
            <a:r>
              <a:rPr lang="en-US" dirty="0" err="1"/>
              <a:t>sebagai</a:t>
            </a:r>
            <a:r>
              <a:rPr lang="en-US" dirty="0"/>
              <a:t> </a:t>
            </a:r>
            <a:r>
              <a:rPr lang="en-US" dirty="0" err="1"/>
              <a:t>berikut</a:t>
            </a:r>
            <a:r>
              <a:rPr lang="en-US" dirty="0"/>
              <a:t> : </a:t>
            </a:r>
            <a:endParaRPr lang="id-ID" dirty="0"/>
          </a:p>
          <a:p>
            <a:pPr marL="0" indent="0">
              <a:buNone/>
            </a:pPr>
            <a:endParaRPr lang="id-ID" dirty="0"/>
          </a:p>
        </p:txBody>
      </p:sp>
      <p:graphicFrame>
        <p:nvGraphicFramePr>
          <p:cNvPr id="4" name="Table 3">
            <a:extLst>
              <a:ext uri="{FF2B5EF4-FFF2-40B4-BE49-F238E27FC236}">
                <a16:creationId xmlns:a16="http://schemas.microsoft.com/office/drawing/2014/main" id="{2F0D12AC-B5CC-4B7F-90CD-3F0F85086F29}"/>
              </a:ext>
            </a:extLst>
          </p:cNvPr>
          <p:cNvGraphicFramePr>
            <a:graphicFrameLocks noGrp="1"/>
          </p:cNvGraphicFramePr>
          <p:nvPr>
            <p:extLst>
              <p:ext uri="{D42A27DB-BD31-4B8C-83A1-F6EECF244321}">
                <p14:modId xmlns:p14="http://schemas.microsoft.com/office/powerpoint/2010/main" val="2586423059"/>
              </p:ext>
            </p:extLst>
          </p:nvPr>
        </p:nvGraphicFramePr>
        <p:xfrm>
          <a:off x="1364974" y="3869635"/>
          <a:ext cx="8812695" cy="2623237"/>
        </p:xfrm>
        <a:graphic>
          <a:graphicData uri="http://schemas.openxmlformats.org/drawingml/2006/table">
            <a:tbl>
              <a:tblPr>
                <a:tableStyleId>{5C22544A-7EE6-4342-B048-85BDC9FD1C3A}</a:tableStyleId>
              </a:tblPr>
              <a:tblGrid>
                <a:gridCol w="488338">
                  <a:extLst>
                    <a:ext uri="{9D8B030D-6E8A-4147-A177-3AD203B41FA5}">
                      <a16:colId xmlns:a16="http://schemas.microsoft.com/office/drawing/2014/main" val="1658952841"/>
                    </a:ext>
                  </a:extLst>
                </a:gridCol>
                <a:gridCol w="3078017">
                  <a:extLst>
                    <a:ext uri="{9D8B030D-6E8A-4147-A177-3AD203B41FA5}">
                      <a16:colId xmlns:a16="http://schemas.microsoft.com/office/drawing/2014/main" val="2047928351"/>
                    </a:ext>
                  </a:extLst>
                </a:gridCol>
                <a:gridCol w="1539009">
                  <a:extLst>
                    <a:ext uri="{9D8B030D-6E8A-4147-A177-3AD203B41FA5}">
                      <a16:colId xmlns:a16="http://schemas.microsoft.com/office/drawing/2014/main" val="4240826553"/>
                    </a:ext>
                  </a:extLst>
                </a:gridCol>
                <a:gridCol w="1849769">
                  <a:extLst>
                    <a:ext uri="{9D8B030D-6E8A-4147-A177-3AD203B41FA5}">
                      <a16:colId xmlns:a16="http://schemas.microsoft.com/office/drawing/2014/main" val="3421540118"/>
                    </a:ext>
                  </a:extLst>
                </a:gridCol>
                <a:gridCol w="1857562">
                  <a:extLst>
                    <a:ext uri="{9D8B030D-6E8A-4147-A177-3AD203B41FA5}">
                      <a16:colId xmlns:a16="http://schemas.microsoft.com/office/drawing/2014/main" val="963799052"/>
                    </a:ext>
                  </a:extLst>
                </a:gridCol>
              </a:tblGrid>
              <a:tr h="715429">
                <a:tc gridSpan="2">
                  <a:txBody>
                    <a:bodyPr/>
                    <a:lstStyle/>
                    <a:p>
                      <a:pPr algn="ctr">
                        <a:spcAft>
                          <a:spcPts val="0"/>
                        </a:spcAft>
                        <a:tabLst>
                          <a:tab pos="6400800" algn="l"/>
                        </a:tabLst>
                      </a:pPr>
                      <a:r>
                        <a:rPr lang="en-US" sz="1400" b="1" dirty="0" err="1">
                          <a:effectLst/>
                        </a:rPr>
                        <a:t>Kelompok</a:t>
                      </a:r>
                      <a:r>
                        <a:rPr lang="en-US" sz="1400" b="1" dirty="0">
                          <a:effectLst/>
                        </a:rPr>
                        <a:t> </a:t>
                      </a:r>
                      <a:r>
                        <a:rPr lang="en-US" sz="1400" b="1" dirty="0" err="1">
                          <a:effectLst/>
                        </a:rPr>
                        <a:t>Harta</a:t>
                      </a:r>
                      <a:r>
                        <a:rPr lang="en-US" sz="1400" b="1" dirty="0">
                          <a:effectLst/>
                        </a:rPr>
                        <a:t> </a:t>
                      </a:r>
                      <a:r>
                        <a:rPr lang="en-US" sz="1400" b="1" dirty="0" err="1">
                          <a:effectLst/>
                        </a:rPr>
                        <a:t>Berwujud</a:t>
                      </a:r>
                      <a:endParaRPr lang="id-ID"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d-ID"/>
                    </a:p>
                  </a:txBody>
                  <a:tcPr/>
                </a:tc>
                <a:tc>
                  <a:txBody>
                    <a:bodyPr/>
                    <a:lstStyle/>
                    <a:p>
                      <a:pPr algn="ctr">
                        <a:spcAft>
                          <a:spcPts val="0"/>
                        </a:spcAft>
                        <a:tabLst>
                          <a:tab pos="6400800" algn="l"/>
                        </a:tabLst>
                      </a:pPr>
                      <a:r>
                        <a:rPr lang="en-US" sz="1400" b="1" dirty="0">
                          <a:effectLst/>
                        </a:rPr>
                        <a:t>Masa </a:t>
                      </a:r>
                      <a:r>
                        <a:rPr lang="en-US" sz="1400" b="1" dirty="0" err="1">
                          <a:effectLst/>
                        </a:rPr>
                        <a:t>Manfaat</a:t>
                      </a:r>
                      <a:endParaRPr lang="id-ID"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tabLst>
                          <a:tab pos="6400800" algn="l"/>
                        </a:tabLst>
                      </a:pPr>
                      <a:r>
                        <a:rPr lang="fr-FR" sz="1400" b="1" dirty="0">
                          <a:effectLst/>
                        </a:rPr>
                        <a:t>Tarif </a:t>
                      </a:r>
                      <a:r>
                        <a:rPr lang="fr-FR" sz="1400" b="1" dirty="0" err="1">
                          <a:effectLst/>
                        </a:rPr>
                        <a:t>Penyusutan</a:t>
                      </a:r>
                      <a:r>
                        <a:rPr lang="fr-FR" sz="1400" b="1" dirty="0">
                          <a:effectLst/>
                        </a:rPr>
                        <a:t> </a:t>
                      </a:r>
                      <a:r>
                        <a:rPr lang="fr-FR" sz="1400" b="1" dirty="0" err="1">
                          <a:effectLst/>
                        </a:rPr>
                        <a:t>Metode</a:t>
                      </a:r>
                      <a:r>
                        <a:rPr lang="fr-FR" sz="1400" b="1" dirty="0">
                          <a:effectLst/>
                        </a:rPr>
                        <a:t> Garis </a:t>
                      </a:r>
                      <a:r>
                        <a:rPr lang="fr-FR" sz="1400" b="1" dirty="0" err="1">
                          <a:effectLst/>
                        </a:rPr>
                        <a:t>Lurus</a:t>
                      </a:r>
                      <a:endParaRPr lang="id-ID"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tabLst>
                          <a:tab pos="6400800" algn="l"/>
                        </a:tabLst>
                      </a:pPr>
                      <a:r>
                        <a:rPr lang="en-US" sz="1400" b="1" dirty="0">
                          <a:effectLst/>
                        </a:rPr>
                        <a:t>Tarif </a:t>
                      </a:r>
                      <a:r>
                        <a:rPr lang="en-US" sz="1400" b="1" dirty="0" err="1">
                          <a:effectLst/>
                        </a:rPr>
                        <a:t>Penyusutan</a:t>
                      </a:r>
                      <a:r>
                        <a:rPr lang="en-US" sz="1400" b="1" dirty="0">
                          <a:effectLst/>
                        </a:rPr>
                        <a:t> </a:t>
                      </a:r>
                      <a:r>
                        <a:rPr lang="en-US" sz="1400" b="1" dirty="0" err="1">
                          <a:effectLst/>
                        </a:rPr>
                        <a:t>Metode</a:t>
                      </a:r>
                      <a:r>
                        <a:rPr lang="en-US" sz="1400" b="1" dirty="0">
                          <a:effectLst/>
                        </a:rPr>
                        <a:t> </a:t>
                      </a:r>
                      <a:r>
                        <a:rPr lang="en-US" sz="1400" b="1" dirty="0" err="1">
                          <a:effectLst/>
                        </a:rPr>
                        <a:t>Saldo</a:t>
                      </a:r>
                      <a:r>
                        <a:rPr lang="en-US" sz="1400" b="1" dirty="0">
                          <a:effectLst/>
                        </a:rPr>
                        <a:t> </a:t>
                      </a:r>
                      <a:r>
                        <a:rPr lang="en-US" sz="1400" b="1" dirty="0" err="1">
                          <a:effectLst/>
                        </a:rPr>
                        <a:t>Menurun</a:t>
                      </a:r>
                      <a:endParaRPr lang="id-ID"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9918276"/>
                  </a:ext>
                </a:extLst>
              </a:tr>
              <a:tr h="238476">
                <a:tc>
                  <a:txBody>
                    <a:bodyPr/>
                    <a:lstStyle/>
                    <a:p>
                      <a:pPr algn="ctr">
                        <a:spcAft>
                          <a:spcPts val="0"/>
                        </a:spcAft>
                        <a:tabLst>
                          <a:tab pos="6400800" algn="l"/>
                        </a:tabLst>
                      </a:pPr>
                      <a:r>
                        <a:rPr lang="en-US" sz="1200" b="1" dirty="0">
                          <a:effectLst/>
                        </a:rPr>
                        <a:t>I.</a:t>
                      </a:r>
                      <a:endParaRPr lang="id-ID"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tabLst>
                          <a:tab pos="6400800" algn="l"/>
                        </a:tabLst>
                      </a:pPr>
                      <a:r>
                        <a:rPr lang="en-US" sz="1400" b="1" dirty="0" err="1">
                          <a:effectLst/>
                        </a:rPr>
                        <a:t>Bukan</a:t>
                      </a:r>
                      <a:r>
                        <a:rPr lang="en-US" sz="1400" b="1" dirty="0">
                          <a:effectLst/>
                        </a:rPr>
                        <a:t> </a:t>
                      </a:r>
                      <a:r>
                        <a:rPr lang="en-US" sz="1400" b="1" dirty="0" err="1">
                          <a:effectLst/>
                        </a:rPr>
                        <a:t>Bangunan</a:t>
                      </a:r>
                      <a:endParaRPr lang="id-ID"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tabLst>
                          <a:tab pos="6400800" algn="l"/>
                        </a:tabLst>
                      </a:pPr>
                      <a:r>
                        <a:rPr lang="en-US" sz="1400">
                          <a:effectLst/>
                        </a:rPr>
                        <a:t> </a:t>
                      </a:r>
                      <a:endParaRPr lang="id-ID"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tabLst>
                          <a:tab pos="6400800" algn="l"/>
                        </a:tabLst>
                      </a:pPr>
                      <a:r>
                        <a:rPr lang="en-US" sz="1400" dirty="0">
                          <a:effectLst/>
                        </a:rPr>
                        <a:t> </a:t>
                      </a:r>
                      <a:endParaRPr lang="id-ID"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a:effectLst/>
                        </a:rPr>
                        <a:t> </a:t>
                      </a:r>
                      <a:endParaRPr lang="id-ID"/>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26602543"/>
                  </a:ext>
                </a:extLst>
              </a:tr>
              <a:tr h="238476">
                <a:tc>
                  <a:txBody>
                    <a:bodyPr/>
                    <a:lstStyle/>
                    <a:p>
                      <a:pPr algn="ctr">
                        <a:spcAft>
                          <a:spcPts val="0"/>
                        </a:spcAft>
                        <a:tabLst>
                          <a:tab pos="6400800" algn="l"/>
                        </a:tabLst>
                      </a:pPr>
                      <a:r>
                        <a:rPr lang="en-US" sz="1200" b="1" dirty="0">
                          <a:effectLst/>
                        </a:rPr>
                        <a:t> </a:t>
                      </a:r>
                      <a:endParaRPr lang="id-ID"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tabLst>
                          <a:tab pos="6400800" algn="l"/>
                        </a:tabLst>
                      </a:pPr>
                      <a:r>
                        <a:rPr lang="en-US" sz="1400" b="1" dirty="0" err="1">
                          <a:effectLst/>
                        </a:rPr>
                        <a:t>Kelompok</a:t>
                      </a:r>
                      <a:r>
                        <a:rPr lang="en-US" sz="1400" b="1" dirty="0">
                          <a:effectLst/>
                        </a:rPr>
                        <a:t> I</a:t>
                      </a:r>
                      <a:endParaRPr lang="id-ID"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tabLst>
                          <a:tab pos="6400800" algn="l"/>
                        </a:tabLst>
                      </a:pPr>
                      <a:r>
                        <a:rPr lang="en-US" sz="1400" dirty="0">
                          <a:effectLst/>
                        </a:rPr>
                        <a:t>4 </a:t>
                      </a:r>
                      <a:r>
                        <a:rPr lang="en-US" sz="1400" dirty="0" err="1">
                          <a:effectLst/>
                        </a:rPr>
                        <a:t>Tahun</a:t>
                      </a:r>
                      <a:endParaRPr lang="id-ID"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tabLst>
                          <a:tab pos="6400800" algn="l"/>
                        </a:tabLst>
                      </a:pPr>
                      <a:r>
                        <a:rPr lang="en-US" sz="1400">
                          <a:effectLst/>
                        </a:rPr>
                        <a:t>25%</a:t>
                      </a:r>
                      <a:endParaRPr lang="id-ID"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a:effectLst/>
                        </a:rPr>
                        <a:t>50%</a:t>
                      </a:r>
                      <a:endParaRPr lang="id-ID"/>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08393298"/>
                  </a:ext>
                </a:extLst>
              </a:tr>
              <a:tr h="238476">
                <a:tc>
                  <a:txBody>
                    <a:bodyPr/>
                    <a:lstStyle/>
                    <a:p>
                      <a:pPr algn="ctr">
                        <a:spcAft>
                          <a:spcPts val="0"/>
                        </a:spcAft>
                        <a:tabLst>
                          <a:tab pos="6400800" algn="l"/>
                        </a:tabLst>
                      </a:pPr>
                      <a:r>
                        <a:rPr lang="en-US" sz="1200" b="1" dirty="0">
                          <a:effectLst/>
                        </a:rPr>
                        <a:t> </a:t>
                      </a:r>
                      <a:endParaRPr lang="id-ID"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tabLst>
                          <a:tab pos="6400800" algn="l"/>
                        </a:tabLst>
                      </a:pPr>
                      <a:r>
                        <a:rPr lang="en-US" sz="1400" b="1" dirty="0" err="1">
                          <a:effectLst/>
                        </a:rPr>
                        <a:t>Kelompok</a:t>
                      </a:r>
                      <a:r>
                        <a:rPr lang="en-US" sz="1400" b="1" dirty="0">
                          <a:effectLst/>
                        </a:rPr>
                        <a:t> II</a:t>
                      </a:r>
                      <a:endParaRPr lang="id-ID"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tabLst>
                          <a:tab pos="6400800" algn="l"/>
                        </a:tabLst>
                      </a:pPr>
                      <a:r>
                        <a:rPr lang="en-US" sz="1400" dirty="0">
                          <a:effectLst/>
                        </a:rPr>
                        <a:t>8 </a:t>
                      </a:r>
                      <a:r>
                        <a:rPr lang="en-US" sz="1400" dirty="0" err="1">
                          <a:effectLst/>
                        </a:rPr>
                        <a:t>Tahun</a:t>
                      </a:r>
                      <a:endParaRPr lang="id-ID"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tabLst>
                          <a:tab pos="6400800" algn="l"/>
                        </a:tabLst>
                      </a:pPr>
                      <a:r>
                        <a:rPr lang="en-US" sz="1400" dirty="0">
                          <a:effectLst/>
                        </a:rPr>
                        <a:t>12,5%</a:t>
                      </a:r>
                      <a:endParaRPr lang="id-ID"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a:effectLst/>
                        </a:rPr>
                        <a:t>25%</a:t>
                      </a:r>
                      <a:endParaRPr lang="id-ID"/>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8433677"/>
                  </a:ext>
                </a:extLst>
              </a:tr>
              <a:tr h="238476">
                <a:tc>
                  <a:txBody>
                    <a:bodyPr/>
                    <a:lstStyle/>
                    <a:p>
                      <a:pPr algn="ctr">
                        <a:spcAft>
                          <a:spcPts val="0"/>
                        </a:spcAft>
                        <a:tabLst>
                          <a:tab pos="6400800" algn="l"/>
                        </a:tabLst>
                      </a:pPr>
                      <a:r>
                        <a:rPr lang="en-US" sz="1200" b="1" dirty="0">
                          <a:effectLst/>
                        </a:rPr>
                        <a:t> </a:t>
                      </a:r>
                      <a:endParaRPr lang="id-ID"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tabLst>
                          <a:tab pos="6400800" algn="l"/>
                        </a:tabLst>
                      </a:pPr>
                      <a:r>
                        <a:rPr lang="en-US" sz="1400" b="1" dirty="0" err="1">
                          <a:effectLst/>
                        </a:rPr>
                        <a:t>Kelompok</a:t>
                      </a:r>
                      <a:r>
                        <a:rPr lang="en-US" sz="1400" b="1" dirty="0">
                          <a:effectLst/>
                        </a:rPr>
                        <a:t> III</a:t>
                      </a:r>
                      <a:endParaRPr lang="id-ID"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tabLst>
                          <a:tab pos="6400800" algn="l"/>
                        </a:tabLst>
                      </a:pPr>
                      <a:r>
                        <a:rPr lang="en-US" sz="1400" dirty="0">
                          <a:effectLst/>
                        </a:rPr>
                        <a:t>16 </a:t>
                      </a:r>
                      <a:r>
                        <a:rPr lang="en-US" sz="1400" dirty="0" err="1">
                          <a:effectLst/>
                        </a:rPr>
                        <a:t>Tahun</a:t>
                      </a:r>
                      <a:endParaRPr lang="id-ID"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tabLst>
                          <a:tab pos="6400800" algn="l"/>
                        </a:tabLst>
                      </a:pPr>
                      <a:r>
                        <a:rPr lang="en-US" sz="1400" dirty="0">
                          <a:effectLst/>
                        </a:rPr>
                        <a:t>6,25%</a:t>
                      </a:r>
                      <a:endParaRPr lang="id-ID"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effectLst/>
                        </a:rPr>
                        <a:t>12,5%</a:t>
                      </a:r>
                      <a:endParaRPr lang="id-ID" dirty="0"/>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3789682"/>
                  </a:ext>
                </a:extLst>
              </a:tr>
              <a:tr h="238476">
                <a:tc>
                  <a:txBody>
                    <a:bodyPr/>
                    <a:lstStyle/>
                    <a:p>
                      <a:pPr algn="ctr">
                        <a:spcAft>
                          <a:spcPts val="0"/>
                        </a:spcAft>
                        <a:tabLst>
                          <a:tab pos="6400800" algn="l"/>
                        </a:tabLst>
                      </a:pPr>
                      <a:r>
                        <a:rPr lang="en-US" sz="1200" b="1" dirty="0">
                          <a:effectLst/>
                        </a:rPr>
                        <a:t> </a:t>
                      </a:r>
                      <a:endParaRPr lang="id-ID"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tabLst>
                          <a:tab pos="6400800" algn="l"/>
                        </a:tabLst>
                      </a:pPr>
                      <a:r>
                        <a:rPr lang="en-US" sz="1400" b="1" dirty="0" err="1">
                          <a:effectLst/>
                        </a:rPr>
                        <a:t>Kelompok</a:t>
                      </a:r>
                      <a:r>
                        <a:rPr lang="en-US" sz="1400" b="1" dirty="0">
                          <a:effectLst/>
                        </a:rPr>
                        <a:t> IV</a:t>
                      </a:r>
                      <a:endParaRPr lang="id-ID"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tabLst>
                          <a:tab pos="6400800" algn="l"/>
                        </a:tabLst>
                      </a:pPr>
                      <a:r>
                        <a:rPr lang="en-US" sz="1400">
                          <a:effectLst/>
                        </a:rPr>
                        <a:t>20 Tahun</a:t>
                      </a:r>
                      <a:endParaRPr lang="id-ID"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tabLst>
                          <a:tab pos="6400800" algn="l"/>
                        </a:tabLst>
                      </a:pPr>
                      <a:r>
                        <a:rPr lang="en-US" sz="1400" dirty="0">
                          <a:effectLst/>
                        </a:rPr>
                        <a:t>5%</a:t>
                      </a:r>
                      <a:endParaRPr lang="id-ID"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effectLst/>
                        </a:rPr>
                        <a:t>10%</a:t>
                      </a:r>
                      <a:endParaRPr lang="id-ID" dirty="0"/>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46106516"/>
                  </a:ext>
                </a:extLst>
              </a:tr>
              <a:tr h="238476">
                <a:tc>
                  <a:txBody>
                    <a:bodyPr/>
                    <a:lstStyle/>
                    <a:p>
                      <a:pPr algn="ctr">
                        <a:spcAft>
                          <a:spcPts val="0"/>
                        </a:spcAft>
                        <a:tabLst>
                          <a:tab pos="6400800" algn="l"/>
                        </a:tabLst>
                      </a:pPr>
                      <a:r>
                        <a:rPr lang="en-US" sz="1200" b="1" dirty="0">
                          <a:effectLst/>
                        </a:rPr>
                        <a:t>II.</a:t>
                      </a:r>
                      <a:endParaRPr lang="id-ID"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tabLst>
                          <a:tab pos="6400800" algn="l"/>
                        </a:tabLst>
                      </a:pPr>
                      <a:r>
                        <a:rPr lang="en-US" sz="1400" b="1" dirty="0" err="1">
                          <a:effectLst/>
                        </a:rPr>
                        <a:t>Bangunan</a:t>
                      </a:r>
                      <a:r>
                        <a:rPr lang="en-US" sz="1400" b="1" dirty="0">
                          <a:effectLst/>
                        </a:rPr>
                        <a:t> :</a:t>
                      </a:r>
                      <a:endParaRPr lang="id-ID"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tabLst>
                          <a:tab pos="6400800" algn="l"/>
                        </a:tabLst>
                      </a:pPr>
                      <a:r>
                        <a:rPr lang="en-US" sz="1400">
                          <a:effectLst/>
                        </a:rPr>
                        <a:t> </a:t>
                      </a:r>
                      <a:endParaRPr lang="id-ID"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tabLst>
                          <a:tab pos="6400800" algn="l"/>
                        </a:tabLst>
                      </a:pPr>
                      <a:r>
                        <a:rPr lang="en-US" sz="1400" dirty="0">
                          <a:effectLst/>
                        </a:rPr>
                        <a:t> </a:t>
                      </a:r>
                      <a:endParaRPr lang="id-ID"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a:effectLst/>
                        </a:rPr>
                        <a:t> </a:t>
                      </a:r>
                      <a:endParaRPr lang="id-ID"/>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39516241"/>
                  </a:ext>
                </a:extLst>
              </a:tr>
              <a:tr h="238476">
                <a:tc>
                  <a:txBody>
                    <a:bodyPr/>
                    <a:lstStyle/>
                    <a:p>
                      <a:pPr algn="ctr">
                        <a:spcAft>
                          <a:spcPts val="0"/>
                        </a:spcAft>
                        <a:tabLst>
                          <a:tab pos="6400800" algn="l"/>
                        </a:tabLst>
                      </a:pPr>
                      <a:r>
                        <a:rPr lang="en-US" sz="1200" b="1" dirty="0">
                          <a:effectLst/>
                        </a:rPr>
                        <a:t> </a:t>
                      </a:r>
                      <a:endParaRPr lang="id-ID"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tabLst>
                          <a:tab pos="6400800" algn="l"/>
                        </a:tabLst>
                      </a:pPr>
                      <a:r>
                        <a:rPr lang="en-US" sz="1400" b="1" dirty="0" err="1">
                          <a:effectLst/>
                        </a:rPr>
                        <a:t>Permanen</a:t>
                      </a:r>
                      <a:endParaRPr lang="id-ID"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tabLst>
                          <a:tab pos="6400800" algn="l"/>
                        </a:tabLst>
                      </a:pPr>
                      <a:r>
                        <a:rPr lang="en-US" sz="1400">
                          <a:effectLst/>
                        </a:rPr>
                        <a:t>20 Tahun</a:t>
                      </a:r>
                      <a:endParaRPr lang="id-ID"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tabLst>
                          <a:tab pos="6400800" algn="l"/>
                        </a:tabLst>
                      </a:pPr>
                      <a:r>
                        <a:rPr lang="en-US" sz="1400">
                          <a:effectLst/>
                        </a:rPr>
                        <a:t>5%</a:t>
                      </a:r>
                      <a:endParaRPr lang="id-ID"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effectLst/>
                        </a:rPr>
                        <a:t> </a:t>
                      </a:r>
                      <a:endParaRPr lang="id-ID" dirty="0"/>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8482209"/>
                  </a:ext>
                </a:extLst>
              </a:tr>
              <a:tr h="238476">
                <a:tc>
                  <a:txBody>
                    <a:bodyPr/>
                    <a:lstStyle/>
                    <a:p>
                      <a:pPr algn="ctr">
                        <a:spcAft>
                          <a:spcPts val="0"/>
                        </a:spcAft>
                        <a:tabLst>
                          <a:tab pos="6400800" algn="l"/>
                        </a:tabLst>
                      </a:pPr>
                      <a:r>
                        <a:rPr lang="en-US" sz="1200">
                          <a:effectLst/>
                        </a:rPr>
                        <a:t> </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tabLst>
                          <a:tab pos="6400800" algn="l"/>
                        </a:tabLst>
                      </a:pPr>
                      <a:r>
                        <a:rPr lang="en-US" sz="1400" b="1" dirty="0" err="1">
                          <a:effectLst/>
                        </a:rPr>
                        <a:t>Tidak</a:t>
                      </a:r>
                      <a:r>
                        <a:rPr lang="en-US" sz="1400" b="1" dirty="0">
                          <a:effectLst/>
                        </a:rPr>
                        <a:t> </a:t>
                      </a:r>
                      <a:r>
                        <a:rPr lang="en-US" sz="1400" b="1" dirty="0" err="1">
                          <a:effectLst/>
                        </a:rPr>
                        <a:t>Permanen</a:t>
                      </a:r>
                      <a:endParaRPr lang="id-ID"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tabLst>
                          <a:tab pos="6400800" algn="l"/>
                        </a:tabLst>
                      </a:pPr>
                      <a:r>
                        <a:rPr lang="en-US" sz="1400">
                          <a:effectLst/>
                        </a:rPr>
                        <a:t>10 Tahun</a:t>
                      </a:r>
                      <a:endParaRPr lang="id-ID"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tabLst>
                          <a:tab pos="6400800" algn="l"/>
                        </a:tabLst>
                      </a:pPr>
                      <a:r>
                        <a:rPr lang="en-US" sz="1400">
                          <a:effectLst/>
                        </a:rPr>
                        <a:t>10%</a:t>
                      </a:r>
                      <a:endParaRPr lang="id-ID"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effectLst/>
                        </a:rPr>
                        <a:t> </a:t>
                      </a:r>
                      <a:endParaRPr lang="id-ID" dirty="0"/>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3110586"/>
                  </a:ext>
                </a:extLst>
              </a:tr>
            </a:tbl>
          </a:graphicData>
        </a:graphic>
      </p:graphicFrame>
    </p:spTree>
    <p:extLst>
      <p:ext uri="{BB962C8B-B14F-4D97-AF65-F5344CB8AC3E}">
        <p14:creationId xmlns:p14="http://schemas.microsoft.com/office/powerpoint/2010/main" val="32601682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B3BAB-9A49-467C-99B3-D5FF77176ECB}"/>
              </a:ext>
            </a:extLst>
          </p:cNvPr>
          <p:cNvSpPr>
            <a:spLocks noGrp="1"/>
          </p:cNvSpPr>
          <p:nvPr>
            <p:ph type="title"/>
          </p:nvPr>
        </p:nvSpPr>
        <p:spPr/>
        <p:txBody>
          <a:bodyPr/>
          <a:lstStyle/>
          <a:p>
            <a:r>
              <a:rPr lang="id-ID" b="1" dirty="0"/>
              <a:t>AMORTISASI</a:t>
            </a:r>
            <a:endParaRPr lang="id-ID" dirty="0"/>
          </a:p>
        </p:txBody>
      </p:sp>
      <p:sp>
        <p:nvSpPr>
          <p:cNvPr id="3" name="Content Placeholder 2">
            <a:extLst>
              <a:ext uri="{FF2B5EF4-FFF2-40B4-BE49-F238E27FC236}">
                <a16:creationId xmlns:a16="http://schemas.microsoft.com/office/drawing/2014/main" id="{16ADC0BE-B16F-434F-A32E-2D487BC46485}"/>
              </a:ext>
            </a:extLst>
          </p:cNvPr>
          <p:cNvSpPr>
            <a:spLocks noGrp="1"/>
          </p:cNvSpPr>
          <p:nvPr>
            <p:ph idx="1"/>
          </p:nvPr>
        </p:nvSpPr>
        <p:spPr>
          <a:xfrm>
            <a:off x="1179444" y="1528971"/>
            <a:ext cx="9601200" cy="3581400"/>
          </a:xfrm>
        </p:spPr>
        <p:txBody>
          <a:bodyPr/>
          <a:lstStyle/>
          <a:p>
            <a:pPr algn="just"/>
            <a:r>
              <a:rPr lang="id-ID" sz="1800" dirty="0"/>
              <a:t>Amortisasi atas pengeluaran untuk memperoleh harta tak berwujud dan pengeluaran lainnya (termasuk biaya perpanjangan hak guna bangunan, hak guna usaha, dan hak pakai) yang mempunyai masa manfaat lebih dari satu tahun, yang digunakan untuk mendapatkan, menagih, dan memelihara penghasilan dilakukan dengan metode garis lurus (straight line methode) atau metode saldo menurun (decline balance methode) secara taat azas. </a:t>
            </a:r>
          </a:p>
          <a:p>
            <a:r>
              <a:rPr lang="it-IT" sz="1800" dirty="0"/>
              <a:t>Tabel Masa Manfaat dan tarif amortisasi harta tak berwujud :</a:t>
            </a:r>
          </a:p>
          <a:p>
            <a:endParaRPr lang="id-ID" dirty="0"/>
          </a:p>
        </p:txBody>
      </p:sp>
      <p:graphicFrame>
        <p:nvGraphicFramePr>
          <p:cNvPr id="5" name="Table 4">
            <a:extLst>
              <a:ext uri="{FF2B5EF4-FFF2-40B4-BE49-F238E27FC236}">
                <a16:creationId xmlns:a16="http://schemas.microsoft.com/office/drawing/2014/main" id="{8DAC9274-4507-4CA3-9D03-175011C611E8}"/>
              </a:ext>
            </a:extLst>
          </p:cNvPr>
          <p:cNvGraphicFramePr>
            <a:graphicFrameLocks noGrp="1"/>
          </p:cNvGraphicFramePr>
          <p:nvPr>
            <p:extLst>
              <p:ext uri="{D42A27DB-BD31-4B8C-83A1-F6EECF244321}">
                <p14:modId xmlns:p14="http://schemas.microsoft.com/office/powerpoint/2010/main" val="3227700707"/>
              </p:ext>
            </p:extLst>
          </p:nvPr>
        </p:nvGraphicFramePr>
        <p:xfrm>
          <a:off x="1696279" y="3429000"/>
          <a:ext cx="6785113" cy="2054087"/>
        </p:xfrm>
        <a:graphic>
          <a:graphicData uri="http://schemas.openxmlformats.org/drawingml/2006/table">
            <a:tbl>
              <a:tblPr>
                <a:tableStyleId>{5C22544A-7EE6-4342-B048-85BDC9FD1C3A}</a:tableStyleId>
              </a:tblPr>
              <a:tblGrid>
                <a:gridCol w="271716">
                  <a:extLst>
                    <a:ext uri="{9D8B030D-6E8A-4147-A177-3AD203B41FA5}">
                      <a16:colId xmlns:a16="http://schemas.microsoft.com/office/drawing/2014/main" val="2705579824"/>
                    </a:ext>
                  </a:extLst>
                </a:gridCol>
                <a:gridCol w="1600010">
                  <a:extLst>
                    <a:ext uri="{9D8B030D-6E8A-4147-A177-3AD203B41FA5}">
                      <a16:colId xmlns:a16="http://schemas.microsoft.com/office/drawing/2014/main" val="1500900491"/>
                    </a:ext>
                  </a:extLst>
                </a:gridCol>
                <a:gridCol w="1557608">
                  <a:extLst>
                    <a:ext uri="{9D8B030D-6E8A-4147-A177-3AD203B41FA5}">
                      <a16:colId xmlns:a16="http://schemas.microsoft.com/office/drawing/2014/main" val="3242865012"/>
                    </a:ext>
                  </a:extLst>
                </a:gridCol>
                <a:gridCol w="1726348">
                  <a:extLst>
                    <a:ext uri="{9D8B030D-6E8A-4147-A177-3AD203B41FA5}">
                      <a16:colId xmlns:a16="http://schemas.microsoft.com/office/drawing/2014/main" val="2567899501"/>
                    </a:ext>
                  </a:extLst>
                </a:gridCol>
                <a:gridCol w="1629431">
                  <a:extLst>
                    <a:ext uri="{9D8B030D-6E8A-4147-A177-3AD203B41FA5}">
                      <a16:colId xmlns:a16="http://schemas.microsoft.com/office/drawing/2014/main" val="3591845317"/>
                    </a:ext>
                  </a:extLst>
                </a:gridCol>
              </a:tblGrid>
              <a:tr h="880323">
                <a:tc gridSpan="2">
                  <a:txBody>
                    <a:bodyPr/>
                    <a:lstStyle/>
                    <a:p>
                      <a:pPr algn="ctr">
                        <a:spcAft>
                          <a:spcPts val="0"/>
                        </a:spcAft>
                        <a:tabLst>
                          <a:tab pos="6400800" algn="l"/>
                        </a:tabLst>
                      </a:pPr>
                      <a:r>
                        <a:rPr lang="en-US" sz="1200" b="1" dirty="0" err="1">
                          <a:effectLst/>
                        </a:rPr>
                        <a:t>Kelompok</a:t>
                      </a:r>
                      <a:r>
                        <a:rPr lang="en-US" sz="1200" b="1" dirty="0">
                          <a:effectLst/>
                        </a:rPr>
                        <a:t> </a:t>
                      </a:r>
                      <a:r>
                        <a:rPr lang="en-US" sz="1200" b="1" dirty="0" err="1">
                          <a:effectLst/>
                        </a:rPr>
                        <a:t>Harta</a:t>
                      </a:r>
                      <a:r>
                        <a:rPr lang="en-US" sz="1200" b="1" dirty="0">
                          <a:effectLst/>
                        </a:rPr>
                        <a:t> </a:t>
                      </a:r>
                      <a:r>
                        <a:rPr lang="en-US" sz="1200" b="1" dirty="0" err="1">
                          <a:effectLst/>
                        </a:rPr>
                        <a:t>Tak</a:t>
                      </a:r>
                      <a:r>
                        <a:rPr lang="en-US" sz="1200" b="1" dirty="0">
                          <a:effectLst/>
                        </a:rPr>
                        <a:t> </a:t>
                      </a:r>
                      <a:r>
                        <a:rPr lang="en-US" sz="1200" b="1" dirty="0" err="1">
                          <a:effectLst/>
                        </a:rPr>
                        <a:t>Berwujud</a:t>
                      </a:r>
                      <a:endParaRPr lang="id-ID"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tc>
                <a:tc hMerge="1">
                  <a:txBody>
                    <a:bodyPr/>
                    <a:lstStyle/>
                    <a:p>
                      <a:endParaRPr lang="id-ID"/>
                    </a:p>
                  </a:txBody>
                  <a:tcPr/>
                </a:tc>
                <a:tc>
                  <a:txBody>
                    <a:bodyPr/>
                    <a:lstStyle/>
                    <a:p>
                      <a:pPr algn="ctr">
                        <a:spcAft>
                          <a:spcPts val="0"/>
                        </a:spcAft>
                        <a:tabLst>
                          <a:tab pos="6400800" algn="l"/>
                        </a:tabLst>
                      </a:pPr>
                      <a:r>
                        <a:rPr lang="en-US" sz="1200" b="1" dirty="0">
                          <a:effectLst/>
                        </a:rPr>
                        <a:t>Masa </a:t>
                      </a:r>
                      <a:r>
                        <a:rPr lang="en-US" sz="1200" b="1" dirty="0" err="1">
                          <a:effectLst/>
                        </a:rPr>
                        <a:t>Manfaat</a:t>
                      </a:r>
                      <a:endParaRPr lang="id-ID"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tc>
                <a:tc>
                  <a:txBody>
                    <a:bodyPr/>
                    <a:lstStyle/>
                    <a:p>
                      <a:pPr algn="ctr">
                        <a:spcAft>
                          <a:spcPts val="0"/>
                        </a:spcAft>
                        <a:tabLst>
                          <a:tab pos="6400800" algn="l"/>
                        </a:tabLst>
                      </a:pPr>
                      <a:r>
                        <a:rPr lang="fr-FR" sz="1200" b="1" dirty="0">
                          <a:effectLst/>
                        </a:rPr>
                        <a:t>Tarif </a:t>
                      </a:r>
                      <a:r>
                        <a:rPr lang="fr-FR" sz="1200" b="1" dirty="0" err="1">
                          <a:effectLst/>
                        </a:rPr>
                        <a:t>Penyusutan</a:t>
                      </a:r>
                      <a:r>
                        <a:rPr lang="fr-FR" sz="1200" b="1" dirty="0">
                          <a:effectLst/>
                        </a:rPr>
                        <a:t> </a:t>
                      </a:r>
                      <a:r>
                        <a:rPr lang="fr-FR" sz="1200" b="1" dirty="0" err="1">
                          <a:effectLst/>
                        </a:rPr>
                        <a:t>Metode</a:t>
                      </a:r>
                      <a:r>
                        <a:rPr lang="fr-FR" sz="1200" b="1" dirty="0">
                          <a:effectLst/>
                        </a:rPr>
                        <a:t> Garis </a:t>
                      </a:r>
                      <a:r>
                        <a:rPr lang="fr-FR" sz="1200" b="1" dirty="0" err="1">
                          <a:effectLst/>
                        </a:rPr>
                        <a:t>Lurus</a:t>
                      </a:r>
                      <a:endParaRPr lang="id-ID"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tc>
                <a:tc>
                  <a:txBody>
                    <a:bodyPr/>
                    <a:lstStyle/>
                    <a:p>
                      <a:pPr algn="ctr">
                        <a:spcAft>
                          <a:spcPts val="0"/>
                        </a:spcAft>
                        <a:tabLst>
                          <a:tab pos="6400800" algn="l"/>
                        </a:tabLst>
                      </a:pPr>
                      <a:r>
                        <a:rPr lang="fr-FR" sz="1200" b="1" dirty="0">
                          <a:effectLst/>
                        </a:rPr>
                        <a:t>Tarif </a:t>
                      </a:r>
                      <a:r>
                        <a:rPr lang="fr-FR" sz="1200" b="1" dirty="0" err="1">
                          <a:effectLst/>
                        </a:rPr>
                        <a:t>Penyusutan</a:t>
                      </a:r>
                      <a:r>
                        <a:rPr lang="fr-FR" sz="1200" b="1" dirty="0">
                          <a:effectLst/>
                        </a:rPr>
                        <a:t> </a:t>
                      </a:r>
                      <a:r>
                        <a:rPr lang="fr-FR" sz="1200" b="1" dirty="0" err="1">
                          <a:effectLst/>
                        </a:rPr>
                        <a:t>Metode</a:t>
                      </a:r>
                      <a:r>
                        <a:rPr lang="fr-FR" sz="1200" b="1" dirty="0">
                          <a:effectLst/>
                        </a:rPr>
                        <a:t> Saldo </a:t>
                      </a:r>
                      <a:r>
                        <a:rPr lang="fr-FR" sz="1200" b="1" dirty="0" err="1">
                          <a:effectLst/>
                        </a:rPr>
                        <a:t>Menurun</a:t>
                      </a:r>
                      <a:r>
                        <a:rPr lang="fr-FR" sz="1200" b="1" dirty="0">
                          <a:effectLst/>
                        </a:rPr>
                        <a:t> Ganda</a:t>
                      </a:r>
                      <a:endParaRPr lang="id-ID"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tc>
                <a:extLst>
                  <a:ext uri="{0D108BD9-81ED-4DB2-BD59-A6C34878D82A}">
                    <a16:rowId xmlns:a16="http://schemas.microsoft.com/office/drawing/2014/main" val="3654896312"/>
                  </a:ext>
                </a:extLst>
              </a:tr>
              <a:tr h="293441">
                <a:tc>
                  <a:txBody>
                    <a:bodyPr/>
                    <a:lstStyle/>
                    <a:p>
                      <a:pPr algn="just">
                        <a:spcAft>
                          <a:spcPts val="0"/>
                        </a:spcAft>
                        <a:tabLst>
                          <a:tab pos="6400800" algn="l"/>
                        </a:tabLst>
                      </a:pPr>
                      <a:r>
                        <a:rPr lang="en-US" sz="1200">
                          <a:effectLst/>
                        </a:rPr>
                        <a:t>I.</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tc>
                <a:tc>
                  <a:txBody>
                    <a:bodyPr/>
                    <a:lstStyle/>
                    <a:p>
                      <a:pPr algn="just">
                        <a:spcAft>
                          <a:spcPts val="0"/>
                        </a:spcAft>
                        <a:tabLst>
                          <a:tab pos="6400800" algn="l"/>
                        </a:tabLst>
                      </a:pPr>
                      <a:r>
                        <a:rPr lang="en-US" sz="1200">
                          <a:effectLst/>
                        </a:rPr>
                        <a:t>Kelompok I</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tc>
                <a:tc>
                  <a:txBody>
                    <a:bodyPr/>
                    <a:lstStyle/>
                    <a:p>
                      <a:pPr algn="ctr">
                        <a:spcAft>
                          <a:spcPts val="0"/>
                        </a:spcAft>
                        <a:tabLst>
                          <a:tab pos="6400800" algn="l"/>
                        </a:tabLst>
                      </a:pPr>
                      <a:r>
                        <a:rPr lang="en-US" sz="1200">
                          <a:effectLst/>
                        </a:rPr>
                        <a:t>4 Tahun</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tc>
                <a:tc>
                  <a:txBody>
                    <a:bodyPr/>
                    <a:lstStyle/>
                    <a:p>
                      <a:pPr algn="ctr">
                        <a:spcAft>
                          <a:spcPts val="0"/>
                        </a:spcAft>
                        <a:tabLst>
                          <a:tab pos="6400800" algn="l"/>
                        </a:tabLst>
                      </a:pPr>
                      <a:r>
                        <a:rPr lang="en-US" sz="1200">
                          <a:effectLst/>
                        </a:rPr>
                        <a:t>25%</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tc>
                <a:tc>
                  <a:txBody>
                    <a:bodyPr/>
                    <a:lstStyle/>
                    <a:p>
                      <a:pPr algn="ctr">
                        <a:spcAft>
                          <a:spcPts val="0"/>
                        </a:spcAft>
                        <a:tabLst>
                          <a:tab pos="6400800" algn="l"/>
                        </a:tabLst>
                      </a:pPr>
                      <a:r>
                        <a:rPr lang="en-US" sz="1200">
                          <a:effectLst/>
                        </a:rPr>
                        <a:t>50%</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tc>
                <a:extLst>
                  <a:ext uri="{0D108BD9-81ED-4DB2-BD59-A6C34878D82A}">
                    <a16:rowId xmlns:a16="http://schemas.microsoft.com/office/drawing/2014/main" val="3880243546"/>
                  </a:ext>
                </a:extLst>
              </a:tr>
              <a:tr h="293441">
                <a:tc>
                  <a:txBody>
                    <a:bodyPr/>
                    <a:lstStyle/>
                    <a:p>
                      <a:pPr algn="just">
                        <a:spcAft>
                          <a:spcPts val="0"/>
                        </a:spcAft>
                        <a:tabLst>
                          <a:tab pos="6400800" algn="l"/>
                        </a:tabLst>
                      </a:pPr>
                      <a:r>
                        <a:rPr lang="en-US" sz="1200">
                          <a:effectLst/>
                        </a:rPr>
                        <a:t> </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tc>
                <a:tc>
                  <a:txBody>
                    <a:bodyPr/>
                    <a:lstStyle/>
                    <a:p>
                      <a:pPr algn="just">
                        <a:spcAft>
                          <a:spcPts val="0"/>
                        </a:spcAft>
                        <a:tabLst>
                          <a:tab pos="6400800" algn="l"/>
                        </a:tabLst>
                      </a:pPr>
                      <a:r>
                        <a:rPr lang="en-US" sz="1200" dirty="0" err="1">
                          <a:effectLst/>
                        </a:rPr>
                        <a:t>Kelompok</a:t>
                      </a:r>
                      <a:r>
                        <a:rPr lang="en-US" sz="1200" dirty="0">
                          <a:effectLst/>
                        </a:rPr>
                        <a:t> II</a:t>
                      </a:r>
                      <a:endParaRPr lang="id-ID"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tc>
                <a:tc>
                  <a:txBody>
                    <a:bodyPr/>
                    <a:lstStyle/>
                    <a:p>
                      <a:pPr algn="ctr">
                        <a:spcAft>
                          <a:spcPts val="0"/>
                        </a:spcAft>
                        <a:tabLst>
                          <a:tab pos="6400800" algn="l"/>
                        </a:tabLst>
                      </a:pPr>
                      <a:r>
                        <a:rPr lang="en-US" sz="1200">
                          <a:effectLst/>
                        </a:rPr>
                        <a:t>8 Tahun</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tc>
                <a:tc>
                  <a:txBody>
                    <a:bodyPr/>
                    <a:lstStyle/>
                    <a:p>
                      <a:pPr algn="ctr">
                        <a:spcAft>
                          <a:spcPts val="0"/>
                        </a:spcAft>
                        <a:tabLst>
                          <a:tab pos="6400800" algn="l"/>
                        </a:tabLst>
                      </a:pPr>
                      <a:r>
                        <a:rPr lang="en-US" sz="1200">
                          <a:effectLst/>
                        </a:rPr>
                        <a:t>12,5%</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tc>
                <a:tc>
                  <a:txBody>
                    <a:bodyPr/>
                    <a:lstStyle/>
                    <a:p>
                      <a:pPr algn="ctr">
                        <a:spcAft>
                          <a:spcPts val="0"/>
                        </a:spcAft>
                        <a:tabLst>
                          <a:tab pos="6400800" algn="l"/>
                        </a:tabLst>
                      </a:pPr>
                      <a:r>
                        <a:rPr lang="en-US" sz="1200">
                          <a:effectLst/>
                        </a:rPr>
                        <a:t>25%</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tc>
                <a:extLst>
                  <a:ext uri="{0D108BD9-81ED-4DB2-BD59-A6C34878D82A}">
                    <a16:rowId xmlns:a16="http://schemas.microsoft.com/office/drawing/2014/main" val="3835325309"/>
                  </a:ext>
                </a:extLst>
              </a:tr>
              <a:tr h="293441">
                <a:tc>
                  <a:txBody>
                    <a:bodyPr/>
                    <a:lstStyle/>
                    <a:p>
                      <a:pPr algn="just">
                        <a:spcAft>
                          <a:spcPts val="0"/>
                        </a:spcAft>
                        <a:tabLst>
                          <a:tab pos="6400800" algn="l"/>
                        </a:tabLst>
                      </a:pPr>
                      <a:r>
                        <a:rPr lang="en-US" sz="1200">
                          <a:effectLst/>
                        </a:rPr>
                        <a:t> </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tc>
                <a:tc>
                  <a:txBody>
                    <a:bodyPr/>
                    <a:lstStyle/>
                    <a:p>
                      <a:pPr algn="just">
                        <a:spcAft>
                          <a:spcPts val="0"/>
                        </a:spcAft>
                        <a:tabLst>
                          <a:tab pos="6400800" algn="l"/>
                        </a:tabLst>
                      </a:pPr>
                      <a:r>
                        <a:rPr lang="en-US" sz="1200">
                          <a:effectLst/>
                        </a:rPr>
                        <a:t>Kelompok III</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tc>
                <a:tc>
                  <a:txBody>
                    <a:bodyPr/>
                    <a:lstStyle/>
                    <a:p>
                      <a:pPr algn="ctr">
                        <a:spcAft>
                          <a:spcPts val="0"/>
                        </a:spcAft>
                        <a:tabLst>
                          <a:tab pos="6400800" algn="l"/>
                        </a:tabLst>
                      </a:pPr>
                      <a:r>
                        <a:rPr lang="en-US" sz="1200">
                          <a:effectLst/>
                        </a:rPr>
                        <a:t>16 Tahun</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tc>
                <a:tc>
                  <a:txBody>
                    <a:bodyPr/>
                    <a:lstStyle/>
                    <a:p>
                      <a:pPr algn="ctr">
                        <a:spcAft>
                          <a:spcPts val="0"/>
                        </a:spcAft>
                        <a:tabLst>
                          <a:tab pos="6400800" algn="l"/>
                        </a:tabLst>
                      </a:pPr>
                      <a:r>
                        <a:rPr lang="en-US" sz="1200">
                          <a:effectLst/>
                        </a:rPr>
                        <a:t>6,25%</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tc>
                <a:tc>
                  <a:txBody>
                    <a:bodyPr/>
                    <a:lstStyle/>
                    <a:p>
                      <a:pPr algn="ctr">
                        <a:spcAft>
                          <a:spcPts val="0"/>
                        </a:spcAft>
                        <a:tabLst>
                          <a:tab pos="6400800" algn="l"/>
                        </a:tabLst>
                      </a:pPr>
                      <a:r>
                        <a:rPr lang="en-US" sz="1200">
                          <a:effectLst/>
                        </a:rPr>
                        <a:t>12,5%</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tc>
                <a:extLst>
                  <a:ext uri="{0D108BD9-81ED-4DB2-BD59-A6C34878D82A}">
                    <a16:rowId xmlns:a16="http://schemas.microsoft.com/office/drawing/2014/main" val="1043805107"/>
                  </a:ext>
                </a:extLst>
              </a:tr>
              <a:tr h="293441">
                <a:tc>
                  <a:txBody>
                    <a:bodyPr/>
                    <a:lstStyle/>
                    <a:p>
                      <a:pPr algn="just">
                        <a:spcAft>
                          <a:spcPts val="0"/>
                        </a:spcAft>
                        <a:tabLst>
                          <a:tab pos="6400800" algn="l"/>
                        </a:tabLst>
                      </a:pPr>
                      <a:r>
                        <a:rPr lang="en-US" sz="1200">
                          <a:effectLst/>
                        </a:rPr>
                        <a:t> </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tc>
                <a:tc>
                  <a:txBody>
                    <a:bodyPr/>
                    <a:lstStyle/>
                    <a:p>
                      <a:pPr algn="just">
                        <a:spcAft>
                          <a:spcPts val="0"/>
                        </a:spcAft>
                        <a:tabLst>
                          <a:tab pos="6400800" algn="l"/>
                        </a:tabLst>
                      </a:pPr>
                      <a:r>
                        <a:rPr lang="en-US" sz="1200">
                          <a:effectLst/>
                        </a:rPr>
                        <a:t>Kelompok IV</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tc>
                <a:tc>
                  <a:txBody>
                    <a:bodyPr/>
                    <a:lstStyle/>
                    <a:p>
                      <a:pPr algn="ctr">
                        <a:spcAft>
                          <a:spcPts val="0"/>
                        </a:spcAft>
                        <a:tabLst>
                          <a:tab pos="6400800" algn="l"/>
                        </a:tabLst>
                      </a:pPr>
                      <a:r>
                        <a:rPr lang="en-US" sz="1200">
                          <a:effectLst/>
                        </a:rPr>
                        <a:t>20 Tahun</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tc>
                <a:tc>
                  <a:txBody>
                    <a:bodyPr/>
                    <a:lstStyle/>
                    <a:p>
                      <a:pPr algn="ctr">
                        <a:spcAft>
                          <a:spcPts val="0"/>
                        </a:spcAft>
                        <a:tabLst>
                          <a:tab pos="6400800" algn="l"/>
                        </a:tabLst>
                      </a:pPr>
                      <a:r>
                        <a:rPr lang="en-US" sz="1200">
                          <a:effectLst/>
                        </a:rPr>
                        <a:t>5%</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tc>
                <a:tc>
                  <a:txBody>
                    <a:bodyPr/>
                    <a:lstStyle/>
                    <a:p>
                      <a:pPr algn="ctr">
                        <a:spcAft>
                          <a:spcPts val="0"/>
                        </a:spcAft>
                        <a:tabLst>
                          <a:tab pos="6400800" algn="l"/>
                        </a:tabLst>
                      </a:pPr>
                      <a:r>
                        <a:rPr lang="en-US" sz="1200" dirty="0">
                          <a:effectLst/>
                        </a:rPr>
                        <a:t>10%</a:t>
                      </a:r>
                      <a:endParaRPr lang="id-ID"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0" marB="0" anchor="ctr"/>
                </a:tc>
                <a:extLst>
                  <a:ext uri="{0D108BD9-81ED-4DB2-BD59-A6C34878D82A}">
                    <a16:rowId xmlns:a16="http://schemas.microsoft.com/office/drawing/2014/main" val="619210516"/>
                  </a:ext>
                </a:extLst>
              </a:tr>
            </a:tbl>
          </a:graphicData>
        </a:graphic>
      </p:graphicFrame>
    </p:spTree>
    <p:extLst>
      <p:ext uri="{BB962C8B-B14F-4D97-AF65-F5344CB8AC3E}">
        <p14:creationId xmlns:p14="http://schemas.microsoft.com/office/powerpoint/2010/main" val="12588194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B6F6B-4D6B-4DFD-9FC2-A24E002631F2}"/>
              </a:ext>
            </a:extLst>
          </p:cNvPr>
          <p:cNvSpPr>
            <a:spLocks noGrp="1"/>
          </p:cNvSpPr>
          <p:nvPr>
            <p:ph type="title"/>
          </p:nvPr>
        </p:nvSpPr>
        <p:spPr/>
        <p:txBody>
          <a:bodyPr/>
          <a:lstStyle/>
          <a:p>
            <a:r>
              <a:rPr lang="en-US" b="1" dirty="0"/>
              <a:t>BAB 6 </a:t>
            </a:r>
            <a:r>
              <a:rPr lang="id-ID" b="1" dirty="0"/>
              <a:t>PENGHASILAN KENA PAJAK</a:t>
            </a:r>
            <a:endParaRPr lang="id-ID" dirty="0"/>
          </a:p>
        </p:txBody>
      </p:sp>
      <p:sp>
        <p:nvSpPr>
          <p:cNvPr id="3" name="Content Placeholder 2">
            <a:extLst>
              <a:ext uri="{FF2B5EF4-FFF2-40B4-BE49-F238E27FC236}">
                <a16:creationId xmlns:a16="http://schemas.microsoft.com/office/drawing/2014/main" id="{FD0C6C1E-E82C-45A4-B175-C0AAA63A915A}"/>
              </a:ext>
            </a:extLst>
          </p:cNvPr>
          <p:cNvSpPr>
            <a:spLocks noGrp="1"/>
          </p:cNvSpPr>
          <p:nvPr>
            <p:ph idx="1"/>
          </p:nvPr>
        </p:nvSpPr>
        <p:spPr/>
        <p:txBody>
          <a:bodyPr/>
          <a:lstStyle/>
          <a:p>
            <a:pPr marL="0" indent="0">
              <a:buNone/>
            </a:pPr>
            <a:r>
              <a:rPr lang="id-ID" b="1" dirty="0"/>
              <a:t>Sub Pokok Bahasan :</a:t>
            </a:r>
            <a:endParaRPr lang="id-ID" dirty="0"/>
          </a:p>
          <a:p>
            <a:pPr lvl="0"/>
            <a:r>
              <a:rPr lang="id-ID" dirty="0"/>
              <a:t>Rekonsiliasi Fiskal</a:t>
            </a:r>
          </a:p>
          <a:p>
            <a:pPr lvl="0"/>
            <a:r>
              <a:rPr lang="id-ID" dirty="0"/>
              <a:t>Penghitungan Penghasilan Kena Pajak</a:t>
            </a:r>
          </a:p>
          <a:p>
            <a:endParaRPr lang="id-ID" dirty="0"/>
          </a:p>
        </p:txBody>
      </p:sp>
    </p:spTree>
    <p:extLst>
      <p:ext uri="{BB962C8B-B14F-4D97-AF65-F5344CB8AC3E}">
        <p14:creationId xmlns:p14="http://schemas.microsoft.com/office/powerpoint/2010/main" val="33825069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E9DED-6E0A-4D03-96C3-7037908528B1}"/>
              </a:ext>
            </a:extLst>
          </p:cNvPr>
          <p:cNvSpPr>
            <a:spLocks noGrp="1"/>
          </p:cNvSpPr>
          <p:nvPr>
            <p:ph type="title"/>
          </p:nvPr>
        </p:nvSpPr>
        <p:spPr/>
        <p:txBody>
          <a:bodyPr/>
          <a:lstStyle/>
          <a:p>
            <a:r>
              <a:rPr lang="id-ID" b="1" dirty="0"/>
              <a:t>DEFINISI</a:t>
            </a:r>
            <a:endParaRPr lang="id-ID" dirty="0"/>
          </a:p>
        </p:txBody>
      </p:sp>
      <p:sp>
        <p:nvSpPr>
          <p:cNvPr id="3" name="Content Placeholder 2">
            <a:extLst>
              <a:ext uri="{FF2B5EF4-FFF2-40B4-BE49-F238E27FC236}">
                <a16:creationId xmlns:a16="http://schemas.microsoft.com/office/drawing/2014/main" id="{37CC4BEA-EE6B-4E97-862D-40EA428C0F46}"/>
              </a:ext>
            </a:extLst>
          </p:cNvPr>
          <p:cNvSpPr>
            <a:spLocks noGrp="1"/>
          </p:cNvSpPr>
          <p:nvPr>
            <p:ph idx="1"/>
          </p:nvPr>
        </p:nvSpPr>
        <p:spPr>
          <a:xfrm>
            <a:off x="1371600" y="1638300"/>
            <a:ext cx="9601200" cy="3581400"/>
          </a:xfrm>
        </p:spPr>
        <p:txBody>
          <a:bodyPr>
            <a:normAutofit fontScale="77500" lnSpcReduction="20000"/>
          </a:bodyPr>
          <a:lstStyle/>
          <a:p>
            <a:pPr marL="0" indent="0" algn="just">
              <a:buNone/>
            </a:pPr>
            <a:r>
              <a:rPr lang="en-US" dirty="0" err="1"/>
              <a:t>Untuk</a:t>
            </a:r>
            <a:r>
              <a:rPr lang="en-US" dirty="0"/>
              <a:t> </a:t>
            </a:r>
            <a:r>
              <a:rPr lang="en-US" dirty="0" err="1"/>
              <a:t>menghitung</a:t>
            </a:r>
            <a:r>
              <a:rPr lang="en-US" dirty="0"/>
              <a:t> </a:t>
            </a:r>
            <a:r>
              <a:rPr lang="en-US" dirty="0" err="1"/>
              <a:t>besarnya</a:t>
            </a:r>
            <a:r>
              <a:rPr lang="en-US" dirty="0"/>
              <a:t> </a:t>
            </a:r>
            <a:r>
              <a:rPr lang="en-US" dirty="0" err="1"/>
              <a:t>Pajak</a:t>
            </a:r>
            <a:r>
              <a:rPr lang="en-US" dirty="0"/>
              <a:t> </a:t>
            </a:r>
            <a:r>
              <a:rPr lang="en-US" dirty="0" err="1"/>
              <a:t>Penghasilan</a:t>
            </a:r>
            <a:r>
              <a:rPr lang="en-US" dirty="0"/>
              <a:t> (</a:t>
            </a:r>
            <a:r>
              <a:rPr lang="en-US" dirty="0" err="1"/>
              <a:t>PPh</a:t>
            </a:r>
            <a:r>
              <a:rPr lang="en-US" dirty="0"/>
              <a:t>) </a:t>
            </a:r>
            <a:r>
              <a:rPr lang="en-US" dirty="0" err="1"/>
              <a:t>Terutang</a:t>
            </a:r>
            <a:r>
              <a:rPr lang="en-US" dirty="0"/>
              <a:t>, </a:t>
            </a:r>
            <a:r>
              <a:rPr lang="en-US" dirty="0" err="1"/>
              <a:t>Wajib</a:t>
            </a:r>
            <a:r>
              <a:rPr lang="en-US" dirty="0"/>
              <a:t> </a:t>
            </a:r>
            <a:r>
              <a:rPr lang="en-US" dirty="0" err="1"/>
              <a:t>Pajak</a:t>
            </a:r>
            <a:r>
              <a:rPr lang="en-US" dirty="0"/>
              <a:t> </a:t>
            </a:r>
            <a:r>
              <a:rPr lang="en-US" dirty="0" err="1"/>
              <a:t>harus</a:t>
            </a:r>
            <a:r>
              <a:rPr lang="en-US" dirty="0"/>
              <a:t> </a:t>
            </a:r>
            <a:r>
              <a:rPr lang="en-US" dirty="0" err="1"/>
              <a:t>terlebih</a:t>
            </a:r>
            <a:r>
              <a:rPr lang="en-US" dirty="0"/>
              <a:t> </a:t>
            </a:r>
            <a:r>
              <a:rPr lang="en-US" dirty="0" err="1"/>
              <a:t>dahulu</a:t>
            </a:r>
            <a:r>
              <a:rPr lang="en-US" dirty="0"/>
              <a:t> </a:t>
            </a:r>
            <a:r>
              <a:rPr lang="en-US" dirty="0" err="1"/>
              <a:t>mengetahui</a:t>
            </a:r>
            <a:r>
              <a:rPr lang="en-US" dirty="0"/>
              <a:t> </a:t>
            </a:r>
            <a:r>
              <a:rPr lang="en-US" dirty="0" err="1"/>
              <a:t>besarnya</a:t>
            </a:r>
            <a:r>
              <a:rPr lang="en-US" dirty="0"/>
              <a:t> </a:t>
            </a:r>
            <a:r>
              <a:rPr lang="en-US" dirty="0" err="1"/>
              <a:t>Penghasilan</a:t>
            </a:r>
            <a:r>
              <a:rPr lang="en-US" dirty="0"/>
              <a:t> </a:t>
            </a:r>
            <a:r>
              <a:rPr lang="en-US" dirty="0" err="1"/>
              <a:t>Kena</a:t>
            </a:r>
            <a:r>
              <a:rPr lang="en-US" dirty="0"/>
              <a:t> </a:t>
            </a:r>
            <a:r>
              <a:rPr lang="en-US" dirty="0" err="1"/>
              <a:t>Pajak</a:t>
            </a:r>
            <a:r>
              <a:rPr lang="en-US" dirty="0"/>
              <a:t> (</a:t>
            </a:r>
            <a:r>
              <a:rPr lang="en-US" dirty="0" err="1"/>
              <a:t>PhKP</a:t>
            </a:r>
            <a:r>
              <a:rPr lang="en-US" dirty="0"/>
              <a:t>). </a:t>
            </a:r>
            <a:r>
              <a:rPr lang="en-US" dirty="0" err="1"/>
              <a:t>PhKP</a:t>
            </a:r>
            <a:r>
              <a:rPr lang="en-US" dirty="0"/>
              <a:t> </a:t>
            </a:r>
            <a:r>
              <a:rPr lang="en-US" dirty="0" err="1"/>
              <a:t>inilah</a:t>
            </a:r>
            <a:r>
              <a:rPr lang="en-US" dirty="0"/>
              <a:t> yang </a:t>
            </a:r>
            <a:r>
              <a:rPr lang="en-US" dirty="0" err="1"/>
              <a:t>merupakan</a:t>
            </a:r>
            <a:r>
              <a:rPr lang="en-US" dirty="0"/>
              <a:t> </a:t>
            </a:r>
            <a:r>
              <a:rPr lang="en-US" dirty="0" err="1"/>
              <a:t>dasar</a:t>
            </a:r>
            <a:r>
              <a:rPr lang="en-US" dirty="0"/>
              <a:t> </a:t>
            </a:r>
            <a:r>
              <a:rPr lang="en-US" dirty="0" err="1"/>
              <a:t>penghitungan</a:t>
            </a:r>
            <a:r>
              <a:rPr lang="en-US" dirty="0"/>
              <a:t> </a:t>
            </a:r>
            <a:r>
              <a:rPr lang="en-US" dirty="0" err="1"/>
              <a:t>PPh</a:t>
            </a:r>
            <a:r>
              <a:rPr lang="en-US" dirty="0"/>
              <a:t> </a:t>
            </a:r>
            <a:r>
              <a:rPr lang="en-US" dirty="0" err="1"/>
              <a:t>Terutang</a:t>
            </a:r>
            <a:r>
              <a:rPr lang="en-US" dirty="0"/>
              <a:t>. </a:t>
            </a:r>
            <a:r>
              <a:rPr lang="en-US" dirty="0" err="1"/>
              <a:t>PhKP</a:t>
            </a:r>
            <a:r>
              <a:rPr lang="en-US" dirty="0"/>
              <a:t> </a:t>
            </a:r>
            <a:r>
              <a:rPr lang="en-US" dirty="0" err="1"/>
              <a:t>merupakan</a:t>
            </a:r>
            <a:r>
              <a:rPr lang="en-US" dirty="0"/>
              <a:t> </a:t>
            </a:r>
            <a:r>
              <a:rPr lang="en-US" dirty="0" err="1"/>
              <a:t>penghasilan</a:t>
            </a:r>
            <a:r>
              <a:rPr lang="en-US" dirty="0"/>
              <a:t> </a:t>
            </a:r>
            <a:r>
              <a:rPr lang="en-US" dirty="0" err="1"/>
              <a:t>neto</a:t>
            </a:r>
            <a:r>
              <a:rPr lang="en-US" dirty="0"/>
              <a:t> </a:t>
            </a:r>
            <a:r>
              <a:rPr lang="en-US" dirty="0" err="1"/>
              <a:t>secara</a:t>
            </a:r>
            <a:r>
              <a:rPr lang="en-US" dirty="0"/>
              <a:t> </a:t>
            </a:r>
            <a:r>
              <a:rPr lang="en-US" dirty="0" err="1"/>
              <a:t>fiskal</a:t>
            </a:r>
            <a:r>
              <a:rPr lang="en-US" dirty="0"/>
              <a:t> yang </a:t>
            </a:r>
            <a:r>
              <a:rPr lang="en-US" dirty="0" err="1"/>
              <a:t>mungkin</a:t>
            </a:r>
            <a:r>
              <a:rPr lang="en-US" dirty="0"/>
              <a:t> </a:t>
            </a:r>
            <a:r>
              <a:rPr lang="en-US" dirty="0" err="1"/>
              <a:t>tidak</a:t>
            </a:r>
            <a:r>
              <a:rPr lang="en-US" dirty="0"/>
              <a:t> </a:t>
            </a:r>
            <a:r>
              <a:rPr lang="en-US" dirty="0" err="1"/>
              <a:t>sama</a:t>
            </a:r>
            <a:r>
              <a:rPr lang="en-US" dirty="0"/>
              <a:t> </a:t>
            </a:r>
            <a:r>
              <a:rPr lang="en-US" dirty="0" err="1"/>
              <a:t>dengan</a:t>
            </a:r>
            <a:r>
              <a:rPr lang="en-US" dirty="0"/>
              <a:t> </a:t>
            </a:r>
            <a:r>
              <a:rPr lang="en-US" dirty="0" err="1"/>
              <a:t>penghasilan</a:t>
            </a:r>
            <a:r>
              <a:rPr lang="en-US" dirty="0"/>
              <a:t> </a:t>
            </a:r>
            <a:r>
              <a:rPr lang="en-US" dirty="0" err="1"/>
              <a:t>neto</a:t>
            </a:r>
            <a:r>
              <a:rPr lang="en-US" dirty="0"/>
              <a:t> (</a:t>
            </a:r>
            <a:r>
              <a:rPr lang="en-US" dirty="0" err="1"/>
              <a:t>laba</a:t>
            </a:r>
            <a:r>
              <a:rPr lang="en-US" dirty="0"/>
              <a:t>) </a:t>
            </a:r>
            <a:r>
              <a:rPr lang="en-US" dirty="0" err="1"/>
              <a:t>secara</a:t>
            </a:r>
            <a:r>
              <a:rPr lang="en-US" dirty="0"/>
              <a:t> </a:t>
            </a:r>
            <a:r>
              <a:rPr lang="en-US" dirty="0" err="1"/>
              <a:t>komersial</a:t>
            </a:r>
            <a:r>
              <a:rPr lang="en-US" dirty="0"/>
              <a:t> (</a:t>
            </a:r>
            <a:r>
              <a:rPr lang="en-US" dirty="0" err="1"/>
              <a:t>pembukuan</a:t>
            </a:r>
            <a:r>
              <a:rPr lang="en-US" dirty="0"/>
              <a:t>). Hal </a:t>
            </a:r>
            <a:r>
              <a:rPr lang="en-US" dirty="0" err="1"/>
              <a:t>ini</a:t>
            </a:r>
            <a:r>
              <a:rPr lang="en-US" dirty="0"/>
              <a:t> </a:t>
            </a:r>
            <a:r>
              <a:rPr lang="en-US" dirty="0" err="1"/>
              <a:t>disebabkan</a:t>
            </a:r>
            <a:r>
              <a:rPr lang="en-US" dirty="0"/>
              <a:t> </a:t>
            </a:r>
            <a:r>
              <a:rPr lang="en-US" dirty="0" err="1"/>
              <a:t>adanya</a:t>
            </a:r>
            <a:r>
              <a:rPr lang="en-US" dirty="0"/>
              <a:t> </a:t>
            </a:r>
            <a:r>
              <a:rPr lang="en-US" dirty="0" err="1"/>
              <a:t>perbedaan</a:t>
            </a:r>
            <a:r>
              <a:rPr lang="en-US" dirty="0"/>
              <a:t> </a:t>
            </a:r>
            <a:r>
              <a:rPr lang="en-US" dirty="0" err="1"/>
              <a:t>metode</a:t>
            </a:r>
            <a:r>
              <a:rPr lang="en-US" dirty="0"/>
              <a:t> </a:t>
            </a:r>
            <a:r>
              <a:rPr lang="en-US" dirty="0" err="1"/>
              <a:t>pengakuan</a:t>
            </a:r>
            <a:r>
              <a:rPr lang="en-US" dirty="0"/>
              <a:t> </a:t>
            </a:r>
            <a:r>
              <a:rPr lang="en-US" dirty="0" err="1"/>
              <a:t>pendapatan</a:t>
            </a:r>
            <a:r>
              <a:rPr lang="en-US" dirty="0"/>
              <a:t> </a:t>
            </a:r>
            <a:r>
              <a:rPr lang="en-US" dirty="0" err="1"/>
              <a:t>dan</a:t>
            </a:r>
            <a:r>
              <a:rPr lang="en-US" dirty="0"/>
              <a:t> </a:t>
            </a:r>
            <a:r>
              <a:rPr lang="en-US" dirty="0" err="1"/>
              <a:t>biaya</a:t>
            </a:r>
            <a:r>
              <a:rPr lang="en-US" dirty="0"/>
              <a:t> </a:t>
            </a:r>
            <a:r>
              <a:rPr lang="en-US" dirty="0" err="1"/>
              <a:t>secara</a:t>
            </a:r>
            <a:r>
              <a:rPr lang="en-US" dirty="0"/>
              <a:t> </a:t>
            </a:r>
            <a:r>
              <a:rPr lang="en-US" dirty="0" err="1"/>
              <a:t>komersial</a:t>
            </a:r>
            <a:r>
              <a:rPr lang="en-US" dirty="0"/>
              <a:t> </a:t>
            </a:r>
            <a:r>
              <a:rPr lang="en-US" dirty="0" err="1"/>
              <a:t>dan</a:t>
            </a:r>
            <a:r>
              <a:rPr lang="en-US" dirty="0"/>
              <a:t> </a:t>
            </a:r>
            <a:r>
              <a:rPr lang="en-US" dirty="0" err="1"/>
              <a:t>fiskal</a:t>
            </a:r>
            <a:r>
              <a:rPr lang="en-US" dirty="0"/>
              <a:t>. </a:t>
            </a:r>
            <a:r>
              <a:rPr lang="en-US" dirty="0" err="1"/>
              <a:t>Secara</a:t>
            </a:r>
            <a:r>
              <a:rPr lang="en-US" dirty="0"/>
              <a:t> </a:t>
            </a:r>
            <a:r>
              <a:rPr lang="en-US" dirty="0" err="1"/>
              <a:t>komersial</a:t>
            </a:r>
            <a:r>
              <a:rPr lang="en-US" dirty="0"/>
              <a:t>, </a:t>
            </a:r>
            <a:r>
              <a:rPr lang="en-US" dirty="0" err="1"/>
              <a:t>pengakuan</a:t>
            </a:r>
            <a:r>
              <a:rPr lang="en-US" dirty="0"/>
              <a:t> </a:t>
            </a:r>
            <a:r>
              <a:rPr lang="en-US" dirty="0" err="1"/>
              <a:t>pendapatan</a:t>
            </a:r>
            <a:r>
              <a:rPr lang="en-US" dirty="0"/>
              <a:t> </a:t>
            </a:r>
            <a:r>
              <a:rPr lang="en-US" dirty="0" err="1"/>
              <a:t>dan</a:t>
            </a:r>
            <a:r>
              <a:rPr lang="en-US" dirty="0"/>
              <a:t> </a:t>
            </a:r>
            <a:r>
              <a:rPr lang="en-US" dirty="0" err="1"/>
              <a:t>biaya</a:t>
            </a:r>
            <a:r>
              <a:rPr lang="en-US" dirty="0"/>
              <a:t> </a:t>
            </a:r>
            <a:r>
              <a:rPr lang="en-US" dirty="0" err="1"/>
              <a:t>mengacu</a:t>
            </a:r>
            <a:r>
              <a:rPr lang="en-US" dirty="0"/>
              <a:t> </a:t>
            </a:r>
            <a:r>
              <a:rPr lang="en-US" dirty="0" err="1"/>
              <a:t>pada</a:t>
            </a:r>
            <a:r>
              <a:rPr lang="en-US" dirty="0"/>
              <a:t> </a:t>
            </a:r>
            <a:r>
              <a:rPr lang="en-US" dirty="0" err="1"/>
              <a:t>Pernyataan</a:t>
            </a:r>
            <a:r>
              <a:rPr lang="en-US" dirty="0"/>
              <a:t> </a:t>
            </a:r>
            <a:r>
              <a:rPr lang="en-US" dirty="0" err="1"/>
              <a:t>Standar</a:t>
            </a:r>
            <a:r>
              <a:rPr lang="en-US" dirty="0"/>
              <a:t> </a:t>
            </a:r>
            <a:r>
              <a:rPr lang="en-US" dirty="0" err="1"/>
              <a:t>Akuntansi</a:t>
            </a:r>
            <a:r>
              <a:rPr lang="en-US" dirty="0"/>
              <a:t> </a:t>
            </a:r>
            <a:r>
              <a:rPr lang="en-US" dirty="0" err="1"/>
              <a:t>Keuangan</a:t>
            </a:r>
            <a:r>
              <a:rPr lang="en-US" dirty="0"/>
              <a:t> (PSAK), </a:t>
            </a:r>
            <a:r>
              <a:rPr lang="en-US" dirty="0" err="1"/>
              <a:t>sedangkan</a:t>
            </a:r>
            <a:r>
              <a:rPr lang="en-US" dirty="0"/>
              <a:t> </a:t>
            </a:r>
            <a:r>
              <a:rPr lang="en-US" dirty="0" err="1"/>
              <a:t>secara</a:t>
            </a:r>
            <a:r>
              <a:rPr lang="en-US" dirty="0"/>
              <a:t> </a:t>
            </a:r>
            <a:r>
              <a:rPr lang="en-US" dirty="0" err="1"/>
              <a:t>fiskal</a:t>
            </a:r>
            <a:r>
              <a:rPr lang="en-US" dirty="0"/>
              <a:t>, </a:t>
            </a:r>
            <a:r>
              <a:rPr lang="en-US" dirty="0" err="1"/>
              <a:t>pengakuan</a:t>
            </a:r>
            <a:r>
              <a:rPr lang="en-US" dirty="0"/>
              <a:t> </a:t>
            </a:r>
            <a:r>
              <a:rPr lang="en-US" dirty="0" err="1"/>
              <a:t>pendapatan</a:t>
            </a:r>
            <a:r>
              <a:rPr lang="en-US" dirty="0"/>
              <a:t> </a:t>
            </a:r>
            <a:r>
              <a:rPr lang="en-US" dirty="0" err="1"/>
              <a:t>dan</a:t>
            </a:r>
            <a:r>
              <a:rPr lang="en-US" dirty="0"/>
              <a:t> </a:t>
            </a:r>
            <a:r>
              <a:rPr lang="en-US" dirty="0" err="1"/>
              <a:t>biaya</a:t>
            </a:r>
            <a:r>
              <a:rPr lang="en-US" dirty="0"/>
              <a:t> </a:t>
            </a:r>
            <a:r>
              <a:rPr lang="en-US" dirty="0" err="1"/>
              <a:t>didasarkan</a:t>
            </a:r>
            <a:r>
              <a:rPr lang="en-US" dirty="0"/>
              <a:t> </a:t>
            </a:r>
            <a:r>
              <a:rPr lang="en-US" dirty="0" err="1"/>
              <a:t>pada</a:t>
            </a:r>
            <a:r>
              <a:rPr lang="en-US" dirty="0"/>
              <a:t> </a:t>
            </a:r>
            <a:r>
              <a:rPr lang="en-US" dirty="0" err="1"/>
              <a:t>peratuan</a:t>
            </a:r>
            <a:r>
              <a:rPr lang="en-US" dirty="0"/>
              <a:t> </a:t>
            </a:r>
            <a:r>
              <a:rPr lang="en-US" dirty="0" err="1"/>
              <a:t>perundang-undangan</a:t>
            </a:r>
            <a:r>
              <a:rPr lang="en-US" dirty="0"/>
              <a:t> </a:t>
            </a:r>
            <a:r>
              <a:rPr lang="en-US" dirty="0" err="1"/>
              <a:t>perpajakan</a:t>
            </a:r>
            <a:r>
              <a:rPr lang="en-US" dirty="0"/>
              <a:t>.</a:t>
            </a:r>
          </a:p>
          <a:p>
            <a:pPr marL="0" indent="0">
              <a:buNone/>
            </a:pPr>
            <a:r>
              <a:rPr lang="id-ID" dirty="0"/>
              <a:t>Koreksi Fiskal dapat dibedakan menjadi koreksi fiskal positif dan koreksi fiskal negatif</a:t>
            </a:r>
            <a:endParaRPr lang="en-US" dirty="0"/>
          </a:p>
          <a:p>
            <a:r>
              <a:rPr lang="id-ID" dirty="0"/>
              <a:t>Koreksi Fiskal Positif</a:t>
            </a:r>
            <a:br>
              <a:rPr lang="en-US" dirty="0"/>
            </a:br>
            <a:r>
              <a:rPr lang="id-ID" dirty="0"/>
              <a:t>koreksi fiskal yang mengakibatkan </a:t>
            </a:r>
            <a:r>
              <a:rPr lang="en-US" dirty="0" err="1"/>
              <a:t>bertambahnya</a:t>
            </a:r>
            <a:r>
              <a:rPr lang="en-US" dirty="0"/>
              <a:t> </a:t>
            </a:r>
            <a:r>
              <a:rPr lang="en-US" dirty="0" err="1"/>
              <a:t>jumlah</a:t>
            </a:r>
            <a:r>
              <a:rPr lang="en-US" dirty="0"/>
              <a:t> </a:t>
            </a:r>
            <a:r>
              <a:rPr lang="en-US" dirty="0" err="1"/>
              <a:t>PPh</a:t>
            </a:r>
            <a:r>
              <a:rPr lang="en-US" dirty="0"/>
              <a:t> </a:t>
            </a:r>
            <a:r>
              <a:rPr lang="en-US" dirty="0" err="1"/>
              <a:t>terutang</a:t>
            </a:r>
            <a:r>
              <a:rPr lang="id-ID" dirty="0"/>
              <a:t>, laba fiskal menjadi meningkat, akibat dari berkurangnya biaya dan meningkatnya penghasilan.</a:t>
            </a:r>
            <a:br>
              <a:rPr lang="en-US" dirty="0"/>
            </a:br>
            <a:r>
              <a:rPr lang="id-ID" dirty="0"/>
              <a:t>Contoh : Koreksi biaya penelitian di luar negeri</a:t>
            </a:r>
            <a:endParaRPr lang="en-US" dirty="0"/>
          </a:p>
          <a:p>
            <a:r>
              <a:rPr lang="id-ID" dirty="0"/>
              <a:t>Koreksi Fiskal negative</a:t>
            </a:r>
            <a:br>
              <a:rPr lang="en-US" dirty="0"/>
            </a:br>
            <a:r>
              <a:rPr lang="id-ID" dirty="0"/>
              <a:t>koreksi fiskal yang mengakibatkan berkurangnya </a:t>
            </a:r>
            <a:r>
              <a:rPr lang="en-US" dirty="0" err="1"/>
              <a:t>jumlah</a:t>
            </a:r>
            <a:r>
              <a:rPr lang="en-US" dirty="0"/>
              <a:t> </a:t>
            </a:r>
            <a:r>
              <a:rPr lang="en-US" dirty="0" err="1"/>
              <a:t>PPh</a:t>
            </a:r>
            <a:r>
              <a:rPr lang="en-US" dirty="0"/>
              <a:t> </a:t>
            </a:r>
            <a:r>
              <a:rPr lang="en-US" dirty="0" err="1"/>
              <a:t>terutang</a:t>
            </a:r>
            <a:r>
              <a:rPr lang="id-ID" dirty="0"/>
              <a:t>, laba fiskal menjadi menurun, akibat dari bertambahnya biaya dan menurunnya penghasilan</a:t>
            </a:r>
            <a:br>
              <a:rPr lang="en-US" dirty="0"/>
            </a:br>
            <a:r>
              <a:rPr lang="id-ID" dirty="0"/>
              <a:t>Contoh : Koreksi penghasilan yang bersifat final</a:t>
            </a:r>
          </a:p>
          <a:p>
            <a:pPr marL="0" indent="0" algn="just">
              <a:buNone/>
            </a:pPr>
            <a:endParaRPr lang="id-ID" dirty="0"/>
          </a:p>
        </p:txBody>
      </p:sp>
    </p:spTree>
    <p:extLst>
      <p:ext uri="{BB962C8B-B14F-4D97-AF65-F5344CB8AC3E}">
        <p14:creationId xmlns:p14="http://schemas.microsoft.com/office/powerpoint/2010/main" val="15558899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16D88C-F653-422D-9E85-A0EF00AD03B0}"/>
              </a:ext>
            </a:extLst>
          </p:cNvPr>
          <p:cNvSpPr>
            <a:spLocks noGrp="1"/>
          </p:cNvSpPr>
          <p:nvPr>
            <p:ph idx="1"/>
          </p:nvPr>
        </p:nvSpPr>
        <p:spPr>
          <a:xfrm>
            <a:off x="795130" y="132522"/>
            <a:ext cx="10558670" cy="6044441"/>
          </a:xfrm>
        </p:spPr>
        <p:txBody>
          <a:bodyPr>
            <a:normAutofit fontScale="92500" lnSpcReduction="20000"/>
          </a:bodyPr>
          <a:lstStyle/>
          <a:p>
            <a:pPr marL="0" indent="0">
              <a:buNone/>
            </a:pPr>
            <a:r>
              <a:rPr lang="en-US" sz="1600" dirty="0" err="1">
                <a:latin typeface="Times New Roman" panose="02020603050405020304" pitchFamily="18" charset="0"/>
                <a:cs typeface="Times New Roman" panose="02020603050405020304" pitchFamily="18" charset="0"/>
              </a:rPr>
              <a:t>Penyesuaian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fiskal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positif</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dapat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berasal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dari</a:t>
            </a:r>
            <a:r>
              <a:rPr lang="en-US" sz="1600" dirty="0">
                <a:latin typeface="Times New Roman" panose="02020603050405020304" pitchFamily="18" charset="0"/>
                <a:cs typeface="Times New Roman" panose="02020603050405020304" pitchFamily="18" charset="0"/>
              </a:rPr>
              <a:t>:</a:t>
            </a:r>
            <a:endParaRPr lang="id-ID" sz="1600" dirty="0">
              <a:latin typeface="Times New Roman" panose="02020603050405020304" pitchFamily="18" charset="0"/>
              <a:cs typeface="Times New Roman" panose="02020603050405020304" pitchFamily="18" charset="0"/>
            </a:endParaRPr>
          </a:p>
          <a:p>
            <a:pPr marL="514350" lvl="0" indent="-514350">
              <a:buFont typeface="+mj-lt"/>
              <a:buAutoNum type="arabicPeriod"/>
            </a:pPr>
            <a:r>
              <a:rPr lang="en-US" sz="1600" dirty="0" err="1">
                <a:latin typeface="Times New Roman" panose="02020603050405020304" pitchFamily="18" charset="0"/>
                <a:cs typeface="Times New Roman" panose="02020603050405020304" pitchFamily="18" charset="0"/>
              </a:rPr>
              <a:t>Biaya</a:t>
            </a:r>
            <a:r>
              <a:rPr lang="en-US" sz="1600" dirty="0">
                <a:latin typeface="Times New Roman" panose="02020603050405020304" pitchFamily="18" charset="0"/>
                <a:cs typeface="Times New Roman" panose="02020603050405020304" pitchFamily="18" charset="0"/>
              </a:rPr>
              <a:t> yang </a:t>
            </a:r>
            <a:r>
              <a:rPr lang="en-US" sz="1600" dirty="0" err="1">
                <a:latin typeface="Times New Roman" panose="02020603050405020304" pitchFamily="18" charset="0"/>
                <a:cs typeface="Times New Roman" panose="02020603050405020304" pitchFamily="18" charset="0"/>
              </a:rPr>
              <a:t>dibebankan</a:t>
            </a:r>
            <a:r>
              <a:rPr lang="en-US" sz="1600" dirty="0">
                <a:latin typeface="Times New Roman" panose="02020603050405020304" pitchFamily="18" charset="0"/>
                <a:cs typeface="Times New Roman" panose="02020603050405020304" pitchFamily="18" charset="0"/>
              </a:rPr>
              <a:t>/</a:t>
            </a:r>
            <a:r>
              <a:rPr lang="en-US" sz="1600" dirty="0" err="1">
                <a:latin typeface="Times New Roman" panose="02020603050405020304" pitchFamily="18" charset="0"/>
                <a:cs typeface="Times New Roman" panose="02020603050405020304" pitchFamily="18" charset="0"/>
              </a:rPr>
              <a:t>dikeluarkan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untuk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kepentingan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pribadi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Wajib</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Pajak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atau</a:t>
            </a:r>
            <a:r>
              <a:rPr lang="en-US" sz="1600" dirty="0">
                <a:latin typeface="Times New Roman" panose="02020603050405020304" pitchFamily="18" charset="0"/>
                <a:cs typeface="Times New Roman" panose="02020603050405020304" pitchFamily="18" charset="0"/>
              </a:rPr>
              <a:t> orang yang </a:t>
            </a:r>
            <a:r>
              <a:rPr lang="en-US" sz="1600" dirty="0" err="1">
                <a:latin typeface="Times New Roman" panose="02020603050405020304" pitchFamily="18" charset="0"/>
                <a:cs typeface="Times New Roman" panose="02020603050405020304" pitchFamily="18" charset="0"/>
              </a:rPr>
              <a:t>menjadi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tanggungannya</a:t>
            </a:r>
            <a:r>
              <a:rPr lang="en-US" sz="1600" dirty="0">
                <a:latin typeface="Times New Roman" panose="02020603050405020304" pitchFamily="18" charset="0"/>
                <a:cs typeface="Times New Roman" panose="02020603050405020304" pitchFamily="18" charset="0"/>
              </a:rPr>
              <a:t>;</a:t>
            </a:r>
            <a:endParaRPr lang="id-ID" sz="1600" dirty="0">
              <a:latin typeface="Times New Roman" panose="02020603050405020304" pitchFamily="18" charset="0"/>
              <a:cs typeface="Times New Roman" panose="02020603050405020304" pitchFamily="18" charset="0"/>
            </a:endParaRPr>
          </a:p>
          <a:p>
            <a:pPr marL="514350" lvl="0" indent="-514350">
              <a:buFont typeface="+mj-lt"/>
              <a:buAutoNum type="arabicPeriod"/>
            </a:pPr>
            <a:r>
              <a:rPr lang="id-ID" sz="1600" dirty="0">
                <a:latin typeface="Times New Roman" panose="02020603050405020304" pitchFamily="18" charset="0"/>
                <a:cs typeface="Times New Roman" panose="02020603050405020304" pitchFamily="18" charset="0"/>
              </a:rPr>
              <a:t>Dana cadangan </a:t>
            </a:r>
          </a:p>
          <a:p>
            <a:pPr marL="514350" lvl="0" indent="-514350">
              <a:buFont typeface="+mj-lt"/>
              <a:buAutoNum type="arabicPeriod"/>
            </a:pPr>
            <a:r>
              <a:rPr lang="en-US" sz="1600" dirty="0" err="1">
                <a:latin typeface="Times New Roman" panose="02020603050405020304" pitchFamily="18" charset="0"/>
                <a:cs typeface="Times New Roman" panose="02020603050405020304" pitchFamily="18" charset="0"/>
              </a:rPr>
              <a:t>Penggantian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atau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imbalan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sehubungan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dengan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pekerjaan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atau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jasa</a:t>
            </a:r>
            <a:r>
              <a:rPr lang="en-US" sz="1600" dirty="0">
                <a:latin typeface="Times New Roman" panose="02020603050405020304" pitchFamily="18" charset="0"/>
                <a:cs typeface="Times New Roman" panose="02020603050405020304" pitchFamily="18" charset="0"/>
              </a:rPr>
              <a:t> yang </a:t>
            </a:r>
            <a:r>
              <a:rPr lang="en-US" sz="1600" dirty="0" err="1">
                <a:latin typeface="Times New Roman" panose="02020603050405020304" pitchFamily="18" charset="0"/>
                <a:cs typeface="Times New Roman" panose="02020603050405020304" pitchFamily="18" charset="0"/>
              </a:rPr>
              <a:t>diberikan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dalam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bentuk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natura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atau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kenikmatan</a:t>
            </a:r>
            <a:r>
              <a:rPr lang="en-US" sz="1600" dirty="0">
                <a:latin typeface="Times New Roman" panose="02020603050405020304" pitchFamily="18" charset="0"/>
                <a:cs typeface="Times New Roman" panose="02020603050405020304" pitchFamily="18" charset="0"/>
              </a:rPr>
              <a:t>;</a:t>
            </a:r>
            <a:endParaRPr lang="id-ID" sz="1600" dirty="0">
              <a:latin typeface="Times New Roman" panose="02020603050405020304" pitchFamily="18" charset="0"/>
              <a:cs typeface="Times New Roman" panose="02020603050405020304" pitchFamily="18" charset="0"/>
            </a:endParaRPr>
          </a:p>
          <a:p>
            <a:pPr marL="514350" lvl="0" indent="-514350">
              <a:buFont typeface="+mj-lt"/>
              <a:buAutoNum type="arabicPeriod"/>
            </a:pPr>
            <a:r>
              <a:rPr lang="en-US" sz="1600" dirty="0" err="1">
                <a:latin typeface="Times New Roman" panose="02020603050405020304" pitchFamily="18" charset="0"/>
                <a:cs typeface="Times New Roman" panose="02020603050405020304" pitchFamily="18" charset="0"/>
              </a:rPr>
              <a:t>Jumlah</a:t>
            </a:r>
            <a:r>
              <a:rPr lang="en-US" sz="1600" dirty="0">
                <a:latin typeface="Times New Roman" panose="02020603050405020304" pitchFamily="18" charset="0"/>
                <a:cs typeface="Times New Roman" panose="02020603050405020304" pitchFamily="18" charset="0"/>
              </a:rPr>
              <a:t> yang </a:t>
            </a:r>
            <a:r>
              <a:rPr lang="en-US" sz="1600" dirty="0" err="1">
                <a:latin typeface="Times New Roman" panose="02020603050405020304" pitchFamily="18" charset="0"/>
                <a:cs typeface="Times New Roman" panose="02020603050405020304" pitchFamily="18" charset="0"/>
              </a:rPr>
              <a:t>melebihi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kewajaran</a:t>
            </a:r>
            <a:r>
              <a:rPr lang="en-US" sz="1600" dirty="0">
                <a:latin typeface="Times New Roman" panose="02020603050405020304" pitchFamily="18" charset="0"/>
                <a:cs typeface="Times New Roman" panose="02020603050405020304" pitchFamily="18" charset="0"/>
              </a:rPr>
              <a:t> yang </a:t>
            </a:r>
            <a:r>
              <a:rPr lang="en-US" sz="1600" dirty="0" err="1">
                <a:latin typeface="Times New Roman" panose="02020603050405020304" pitchFamily="18" charset="0"/>
                <a:cs typeface="Times New Roman" panose="02020603050405020304" pitchFamily="18" charset="0"/>
              </a:rPr>
              <a:t>dibayarkan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kepada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pihak</a:t>
            </a:r>
            <a:r>
              <a:rPr lang="en-US" sz="1600" dirty="0">
                <a:latin typeface="Times New Roman" panose="02020603050405020304" pitchFamily="18" charset="0"/>
                <a:cs typeface="Times New Roman" panose="02020603050405020304" pitchFamily="18" charset="0"/>
              </a:rPr>
              <a:t> yang </a:t>
            </a:r>
            <a:r>
              <a:rPr lang="en-US" sz="1600" dirty="0" err="1">
                <a:latin typeface="Times New Roman" panose="02020603050405020304" pitchFamily="18" charset="0"/>
                <a:cs typeface="Times New Roman" panose="02020603050405020304" pitchFamily="18" charset="0"/>
              </a:rPr>
              <a:t>mempunyai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hubungan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istimewa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sehubungan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dengan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pekerjaan</a:t>
            </a:r>
            <a:r>
              <a:rPr lang="en-US" sz="1600" dirty="0">
                <a:latin typeface="Times New Roman" panose="02020603050405020304" pitchFamily="18" charset="0"/>
                <a:cs typeface="Times New Roman" panose="02020603050405020304" pitchFamily="18" charset="0"/>
              </a:rPr>
              <a:t> yang </a:t>
            </a:r>
            <a:r>
              <a:rPr lang="en-US" sz="1600" dirty="0" err="1">
                <a:latin typeface="Times New Roman" panose="02020603050405020304" pitchFamily="18" charset="0"/>
                <a:cs typeface="Times New Roman" panose="02020603050405020304" pitchFamily="18" charset="0"/>
              </a:rPr>
              <a:t>dilakukan</a:t>
            </a:r>
            <a:r>
              <a:rPr lang="en-US" sz="1600" dirty="0">
                <a:latin typeface="Times New Roman" panose="02020603050405020304" pitchFamily="18" charset="0"/>
                <a:cs typeface="Times New Roman" panose="02020603050405020304" pitchFamily="18" charset="0"/>
              </a:rPr>
              <a:t>;</a:t>
            </a:r>
            <a:endParaRPr lang="id-ID" sz="1600" dirty="0">
              <a:latin typeface="Times New Roman" panose="02020603050405020304" pitchFamily="18" charset="0"/>
              <a:cs typeface="Times New Roman" panose="02020603050405020304" pitchFamily="18" charset="0"/>
            </a:endParaRPr>
          </a:p>
          <a:p>
            <a:pPr marL="514350" lvl="0" indent="-514350">
              <a:buFont typeface="+mj-lt"/>
              <a:buAutoNum type="arabicPeriod"/>
            </a:pPr>
            <a:r>
              <a:rPr lang="en-US" sz="1600" dirty="0" err="1">
                <a:latin typeface="Times New Roman" panose="02020603050405020304" pitchFamily="18" charset="0"/>
                <a:cs typeface="Times New Roman" panose="02020603050405020304" pitchFamily="18" charset="0"/>
              </a:rPr>
              <a:t>Harta</a:t>
            </a:r>
            <a:r>
              <a:rPr lang="en-US" sz="1600" dirty="0">
                <a:latin typeface="Times New Roman" panose="02020603050405020304" pitchFamily="18" charset="0"/>
                <a:cs typeface="Times New Roman" panose="02020603050405020304" pitchFamily="18" charset="0"/>
              </a:rPr>
              <a:t> yang </a:t>
            </a:r>
            <a:r>
              <a:rPr lang="en-US" sz="1600" dirty="0" err="1">
                <a:latin typeface="Times New Roman" panose="02020603050405020304" pitchFamily="18" charset="0"/>
                <a:cs typeface="Times New Roman" panose="02020603050405020304" pitchFamily="18" charset="0"/>
              </a:rPr>
              <a:t>dihibahkan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bantuan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atau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sumbangan</a:t>
            </a:r>
            <a:r>
              <a:rPr lang="en-US" sz="1600" dirty="0">
                <a:latin typeface="Times New Roman" panose="02020603050405020304" pitchFamily="18" charset="0"/>
                <a:cs typeface="Times New Roman" panose="02020603050405020304" pitchFamily="18" charset="0"/>
              </a:rPr>
              <a:t>;</a:t>
            </a:r>
            <a:endParaRPr lang="id-ID" sz="1600" dirty="0">
              <a:latin typeface="Times New Roman" panose="02020603050405020304" pitchFamily="18" charset="0"/>
              <a:cs typeface="Times New Roman" panose="02020603050405020304" pitchFamily="18" charset="0"/>
            </a:endParaRPr>
          </a:p>
          <a:p>
            <a:pPr marL="514350" lvl="0" indent="-514350">
              <a:buFont typeface="+mj-lt"/>
              <a:buAutoNum type="arabicPeriod"/>
            </a:pPr>
            <a:r>
              <a:rPr lang="en-US" sz="1600" dirty="0" err="1">
                <a:latin typeface="Times New Roman" panose="02020603050405020304" pitchFamily="18" charset="0"/>
                <a:cs typeface="Times New Roman" panose="02020603050405020304" pitchFamily="18" charset="0"/>
              </a:rPr>
              <a:t>Pajak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penghasilan</a:t>
            </a:r>
            <a:r>
              <a:rPr lang="en-US" sz="1600" dirty="0">
                <a:latin typeface="Times New Roman" panose="02020603050405020304" pitchFamily="18" charset="0"/>
                <a:cs typeface="Times New Roman" panose="02020603050405020304" pitchFamily="18" charset="0"/>
              </a:rPr>
              <a:t>;</a:t>
            </a:r>
            <a:endParaRPr lang="id-ID" sz="1600" dirty="0">
              <a:latin typeface="Times New Roman" panose="02020603050405020304" pitchFamily="18" charset="0"/>
              <a:cs typeface="Times New Roman" panose="02020603050405020304" pitchFamily="18" charset="0"/>
            </a:endParaRPr>
          </a:p>
          <a:p>
            <a:pPr marL="514350" lvl="0" indent="-514350">
              <a:buFont typeface="+mj-lt"/>
              <a:buAutoNum type="arabicPeriod"/>
            </a:pPr>
            <a:r>
              <a:rPr lang="en-US" sz="1600" dirty="0" err="1">
                <a:latin typeface="Times New Roman" panose="02020603050405020304" pitchFamily="18" charset="0"/>
                <a:cs typeface="Times New Roman" panose="02020603050405020304" pitchFamily="18" charset="0"/>
              </a:rPr>
              <a:t>Gaji</a:t>
            </a:r>
            <a:r>
              <a:rPr lang="en-US" sz="1600" dirty="0">
                <a:latin typeface="Times New Roman" panose="02020603050405020304" pitchFamily="18" charset="0"/>
                <a:cs typeface="Times New Roman" panose="02020603050405020304" pitchFamily="18" charset="0"/>
              </a:rPr>
              <a:t> yang </a:t>
            </a:r>
            <a:r>
              <a:rPr lang="en-US" sz="1600" dirty="0" err="1">
                <a:latin typeface="Times New Roman" panose="02020603050405020304" pitchFamily="18" charset="0"/>
                <a:cs typeface="Times New Roman" panose="02020603050405020304" pitchFamily="18" charset="0"/>
              </a:rPr>
              <a:t>dibayarkan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kepada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pemilik</a:t>
            </a:r>
            <a:r>
              <a:rPr lang="en-US" sz="1600" dirty="0">
                <a:latin typeface="Times New Roman" panose="02020603050405020304" pitchFamily="18" charset="0"/>
                <a:cs typeface="Times New Roman" panose="02020603050405020304" pitchFamily="18" charset="0"/>
              </a:rPr>
              <a:t>;</a:t>
            </a:r>
            <a:endParaRPr lang="id-ID" sz="1600" dirty="0">
              <a:latin typeface="Times New Roman" panose="02020603050405020304" pitchFamily="18" charset="0"/>
              <a:cs typeface="Times New Roman" panose="02020603050405020304" pitchFamily="18" charset="0"/>
            </a:endParaRPr>
          </a:p>
          <a:p>
            <a:pPr marL="514350" lvl="0" indent="-514350">
              <a:buFont typeface="+mj-lt"/>
              <a:buAutoNum type="arabicPeriod"/>
            </a:pPr>
            <a:r>
              <a:rPr lang="en-US" sz="1600" dirty="0" err="1">
                <a:latin typeface="Times New Roman" panose="02020603050405020304" pitchFamily="18" charset="0"/>
                <a:cs typeface="Times New Roman" panose="02020603050405020304" pitchFamily="18" charset="0"/>
              </a:rPr>
              <a:t>Sanksi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administrasi</a:t>
            </a:r>
            <a:r>
              <a:rPr lang="en-US" sz="1600" dirty="0">
                <a:latin typeface="Times New Roman" panose="02020603050405020304" pitchFamily="18" charset="0"/>
                <a:cs typeface="Times New Roman" panose="02020603050405020304" pitchFamily="18" charset="0"/>
              </a:rPr>
              <a:t>;</a:t>
            </a:r>
            <a:endParaRPr lang="id-ID" sz="1600" dirty="0">
              <a:latin typeface="Times New Roman" panose="02020603050405020304" pitchFamily="18" charset="0"/>
              <a:cs typeface="Times New Roman" panose="02020603050405020304" pitchFamily="18" charset="0"/>
            </a:endParaRPr>
          </a:p>
          <a:p>
            <a:pPr marL="514350" lvl="0" indent="-514350">
              <a:buFont typeface="+mj-lt"/>
              <a:buAutoNum type="arabicPeriod"/>
            </a:pPr>
            <a:r>
              <a:rPr lang="en-US" sz="1600" dirty="0" err="1">
                <a:latin typeface="Times New Roman" panose="02020603050405020304" pitchFamily="18" charset="0"/>
                <a:cs typeface="Times New Roman" panose="02020603050405020304" pitchFamily="18" charset="0"/>
              </a:rPr>
              <a:t>Selisih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penyusutan</a:t>
            </a:r>
            <a:r>
              <a:rPr lang="en-US" sz="1600" dirty="0">
                <a:latin typeface="Times New Roman" panose="02020603050405020304" pitchFamily="18" charset="0"/>
                <a:cs typeface="Times New Roman" panose="02020603050405020304" pitchFamily="18" charset="0"/>
              </a:rPr>
              <a:t>/</a:t>
            </a:r>
            <a:r>
              <a:rPr lang="en-US" sz="1600" dirty="0" err="1">
                <a:latin typeface="Times New Roman" panose="02020603050405020304" pitchFamily="18" charset="0"/>
                <a:cs typeface="Times New Roman" panose="02020603050405020304" pitchFamily="18" charset="0"/>
              </a:rPr>
              <a:t>amortisasi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komersial</a:t>
            </a:r>
            <a:r>
              <a:rPr lang="en-US" sz="1600" dirty="0">
                <a:latin typeface="Times New Roman" panose="02020603050405020304" pitchFamily="18" charset="0"/>
                <a:cs typeface="Times New Roman" panose="02020603050405020304" pitchFamily="18" charset="0"/>
              </a:rPr>
              <a:t> di </a:t>
            </a:r>
            <a:r>
              <a:rPr lang="en-US" sz="1600" dirty="0" err="1">
                <a:latin typeface="Times New Roman" panose="02020603050405020304" pitchFamily="18" charset="0"/>
                <a:cs typeface="Times New Roman" panose="02020603050405020304" pitchFamily="18" charset="0"/>
              </a:rPr>
              <a:t>atas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penyusutan</a:t>
            </a:r>
            <a:r>
              <a:rPr lang="en-US" sz="1600" dirty="0">
                <a:latin typeface="Times New Roman" panose="02020603050405020304" pitchFamily="18" charset="0"/>
                <a:cs typeface="Times New Roman" panose="02020603050405020304" pitchFamily="18" charset="0"/>
              </a:rPr>
              <a:t>/</a:t>
            </a:r>
            <a:r>
              <a:rPr lang="en-US" sz="1600" dirty="0" err="1">
                <a:latin typeface="Times New Roman" panose="02020603050405020304" pitchFamily="18" charset="0"/>
                <a:cs typeface="Times New Roman" panose="02020603050405020304" pitchFamily="18" charset="0"/>
              </a:rPr>
              <a:t>amortisasi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fiskal</a:t>
            </a:r>
            <a:r>
              <a:rPr lang="en-US" sz="1600" dirty="0">
                <a:latin typeface="Times New Roman" panose="02020603050405020304" pitchFamily="18" charset="0"/>
                <a:cs typeface="Times New Roman" panose="02020603050405020304" pitchFamily="18" charset="0"/>
              </a:rPr>
              <a:t>;</a:t>
            </a:r>
            <a:endParaRPr lang="id-ID" sz="1600" dirty="0">
              <a:latin typeface="Times New Roman" panose="02020603050405020304" pitchFamily="18" charset="0"/>
              <a:cs typeface="Times New Roman" panose="02020603050405020304" pitchFamily="18" charset="0"/>
            </a:endParaRPr>
          </a:p>
          <a:p>
            <a:pPr marL="514350" lvl="0" indent="-514350">
              <a:buFont typeface="+mj-lt"/>
              <a:buAutoNum type="arabicPeriod"/>
            </a:pPr>
            <a:r>
              <a:rPr lang="en-US" sz="1600" dirty="0" err="1">
                <a:latin typeface="Times New Roman" panose="02020603050405020304" pitchFamily="18" charset="0"/>
                <a:cs typeface="Times New Roman" panose="02020603050405020304" pitchFamily="18" charset="0"/>
              </a:rPr>
              <a:t>Biaya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untuk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mendapatkan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menagih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memelihara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penghasilan</a:t>
            </a:r>
            <a:r>
              <a:rPr lang="en-US" sz="1600" dirty="0">
                <a:latin typeface="Times New Roman" panose="02020603050405020304" pitchFamily="18" charset="0"/>
                <a:cs typeface="Times New Roman" panose="02020603050405020304" pitchFamily="18" charset="0"/>
              </a:rPr>
              <a:t> yang </a:t>
            </a:r>
            <a:r>
              <a:rPr lang="en-US" sz="1600" dirty="0" err="1">
                <a:latin typeface="Times New Roman" panose="02020603050405020304" pitchFamily="18" charset="0"/>
                <a:cs typeface="Times New Roman" panose="02020603050405020304" pitchFamily="18" charset="0"/>
              </a:rPr>
              <a:t>dikenakan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PPh</a:t>
            </a:r>
            <a:r>
              <a:rPr lang="en-US" sz="1600" dirty="0">
                <a:latin typeface="Times New Roman" panose="02020603050405020304" pitchFamily="18" charset="0"/>
                <a:cs typeface="Times New Roman" panose="02020603050405020304" pitchFamily="18" charset="0"/>
              </a:rPr>
              <a:t> Final </a:t>
            </a:r>
            <a:r>
              <a:rPr lang="en-US" sz="1600" dirty="0" err="1">
                <a:latin typeface="Times New Roman" panose="02020603050405020304" pitchFamily="18" charset="0"/>
                <a:cs typeface="Times New Roman" panose="02020603050405020304" pitchFamily="18" charset="0"/>
              </a:rPr>
              <a:t>dan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penghasilan</a:t>
            </a:r>
            <a:r>
              <a:rPr lang="en-US" sz="1600" dirty="0">
                <a:latin typeface="Times New Roman" panose="02020603050405020304" pitchFamily="18" charset="0"/>
                <a:cs typeface="Times New Roman" panose="02020603050405020304" pitchFamily="18" charset="0"/>
              </a:rPr>
              <a:t> yang </a:t>
            </a:r>
            <a:r>
              <a:rPr lang="en-US" sz="1600" dirty="0" err="1">
                <a:latin typeface="Times New Roman" panose="02020603050405020304" pitchFamily="18" charset="0"/>
                <a:cs typeface="Times New Roman" panose="02020603050405020304" pitchFamily="18" charset="0"/>
              </a:rPr>
              <a:t>tidak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termasuk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objek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pajak</a:t>
            </a:r>
            <a:r>
              <a:rPr lang="en-US" sz="1600" dirty="0">
                <a:latin typeface="Times New Roman" panose="02020603050405020304" pitchFamily="18" charset="0"/>
                <a:cs typeface="Times New Roman" panose="02020603050405020304" pitchFamily="18" charset="0"/>
              </a:rPr>
              <a:t>;</a:t>
            </a:r>
            <a:endParaRPr lang="id-ID" sz="1600" dirty="0">
              <a:latin typeface="Times New Roman" panose="02020603050405020304" pitchFamily="18" charset="0"/>
              <a:cs typeface="Times New Roman" panose="02020603050405020304" pitchFamily="18" charset="0"/>
            </a:endParaRPr>
          </a:p>
          <a:p>
            <a:pPr marL="514350" lvl="0" indent="-514350">
              <a:buFont typeface="+mj-lt"/>
              <a:buAutoNum type="arabicPeriod"/>
            </a:pPr>
            <a:r>
              <a:rPr lang="en-US" sz="1600" dirty="0" err="1">
                <a:latin typeface="Times New Roman" panose="02020603050405020304" pitchFamily="18" charset="0"/>
                <a:cs typeface="Times New Roman" panose="02020603050405020304" pitchFamily="18" charset="0"/>
              </a:rPr>
              <a:t>Penyesuaian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fiskal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positif</a:t>
            </a:r>
            <a:r>
              <a:rPr lang="en-US" sz="1600" dirty="0">
                <a:latin typeface="Times New Roman" panose="02020603050405020304" pitchFamily="18" charset="0"/>
                <a:cs typeface="Times New Roman" panose="02020603050405020304" pitchFamily="18" charset="0"/>
              </a:rPr>
              <a:t> lain yang </a:t>
            </a:r>
            <a:r>
              <a:rPr lang="en-US" sz="1600" dirty="0" err="1">
                <a:latin typeface="Times New Roman" panose="02020603050405020304" pitchFamily="18" charset="0"/>
                <a:cs typeface="Times New Roman" panose="02020603050405020304" pitchFamily="18" charset="0"/>
              </a:rPr>
              <a:t>tidak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berasal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dari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hal-hal</a:t>
            </a:r>
            <a:r>
              <a:rPr lang="en-US" sz="1600" dirty="0">
                <a:latin typeface="Times New Roman" panose="02020603050405020304" pitchFamily="18" charset="0"/>
                <a:cs typeface="Times New Roman" panose="02020603050405020304" pitchFamily="18" charset="0"/>
              </a:rPr>
              <a:t> yang </a:t>
            </a:r>
            <a:r>
              <a:rPr lang="en-US" sz="1600" dirty="0" err="1">
                <a:latin typeface="Times New Roman" panose="02020603050405020304" pitchFamily="18" charset="0"/>
                <a:cs typeface="Times New Roman" panose="02020603050405020304" pitchFamily="18" charset="0"/>
              </a:rPr>
              <a:t>telah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disebutkan</a:t>
            </a:r>
            <a:r>
              <a:rPr lang="en-US" sz="1600" dirty="0">
                <a:latin typeface="Times New Roman" panose="02020603050405020304" pitchFamily="18" charset="0"/>
                <a:cs typeface="Times New Roman" panose="02020603050405020304" pitchFamily="18" charset="0"/>
              </a:rPr>
              <a:t> di </a:t>
            </a:r>
            <a:r>
              <a:rPr lang="en-US" sz="1600" dirty="0" err="1">
                <a:latin typeface="Times New Roman" panose="02020603050405020304" pitchFamily="18" charset="0"/>
                <a:cs typeface="Times New Roman" panose="02020603050405020304" pitchFamily="18" charset="0"/>
              </a:rPr>
              <a:t>atas</a:t>
            </a:r>
            <a:r>
              <a:rPr lang="en-US" sz="1600" dirty="0">
                <a:latin typeface="Times New Roman" panose="02020603050405020304" pitchFamily="18" charset="0"/>
                <a:cs typeface="Times New Roman" panose="02020603050405020304" pitchFamily="18" charset="0"/>
              </a:rPr>
              <a:t>.</a:t>
            </a:r>
          </a:p>
          <a:p>
            <a:pPr marL="0" indent="0">
              <a:buNone/>
            </a:pPr>
            <a:r>
              <a:rPr lang="en-US" sz="1600" dirty="0" err="1">
                <a:latin typeface="Times New Roman" panose="02020603050405020304" pitchFamily="18" charset="0"/>
                <a:cs typeface="Times New Roman" panose="02020603050405020304" pitchFamily="18" charset="0"/>
              </a:rPr>
              <a:t>Sebaliknya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penyesuaian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fiskal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negatif</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akan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menyebabkan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berkurangnya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jumlah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PPh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terutang</a:t>
            </a:r>
            <a:r>
              <a:rPr lang="en-US" sz="1600" dirty="0">
                <a:latin typeface="Times New Roman" panose="02020603050405020304" pitchFamily="18" charset="0"/>
                <a:cs typeface="Times New Roman" panose="02020603050405020304" pitchFamily="18" charset="0"/>
              </a:rPr>
              <a:t>. Hal </a:t>
            </a:r>
            <a:r>
              <a:rPr lang="en-US" sz="1600" dirty="0" err="1">
                <a:latin typeface="Times New Roman" panose="02020603050405020304" pitchFamily="18" charset="0"/>
                <a:cs typeface="Times New Roman" panose="02020603050405020304" pitchFamily="18" charset="0"/>
              </a:rPr>
              <a:t>ini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dapat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disebabkab</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oleh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lebih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kecilnya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jumlah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penghasilan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secara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komersial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dibandingkan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dengan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jumlah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penghasilan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secara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fiskal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atau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karena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beban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secara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komersial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lebih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besar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dari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pada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biaya</a:t>
            </a:r>
            <a:r>
              <a:rPr lang="en-US" sz="1600" dirty="0">
                <a:latin typeface="Times New Roman" panose="02020603050405020304" pitchFamily="18" charset="0"/>
                <a:cs typeface="Times New Roman" panose="02020603050405020304" pitchFamily="18" charset="0"/>
              </a:rPr>
              <a:t> yang </a:t>
            </a:r>
            <a:r>
              <a:rPr lang="en-US" sz="1600" dirty="0" err="1">
                <a:latin typeface="Times New Roman" panose="02020603050405020304" pitchFamily="18" charset="0"/>
                <a:cs typeface="Times New Roman" panose="02020603050405020304" pitchFamily="18" charset="0"/>
              </a:rPr>
              <a:t>dapat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dikurangkan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secara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fiskal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Penyesuaian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fiskal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negatif</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dapat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berasal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dari</a:t>
            </a:r>
            <a:r>
              <a:rPr lang="en-US" sz="1600" dirty="0">
                <a:latin typeface="Times New Roman" panose="02020603050405020304" pitchFamily="18" charset="0"/>
                <a:cs typeface="Times New Roman" panose="02020603050405020304" pitchFamily="18" charset="0"/>
              </a:rPr>
              <a:t>:</a:t>
            </a:r>
            <a:endParaRPr lang="id-ID" sz="1600" dirty="0">
              <a:latin typeface="Times New Roman" panose="02020603050405020304" pitchFamily="18" charset="0"/>
              <a:cs typeface="Times New Roman" panose="02020603050405020304" pitchFamily="18" charset="0"/>
            </a:endParaRPr>
          </a:p>
          <a:p>
            <a:pPr marL="514350" lvl="0" indent="-514350">
              <a:buFont typeface="+mj-lt"/>
              <a:buAutoNum type="arabicPeriod"/>
            </a:pPr>
            <a:r>
              <a:rPr lang="en-US" sz="1600" dirty="0" err="1">
                <a:latin typeface="Times New Roman" panose="02020603050405020304" pitchFamily="18" charset="0"/>
                <a:cs typeface="Times New Roman" panose="02020603050405020304" pitchFamily="18" charset="0"/>
              </a:rPr>
              <a:t>Penghasilan</a:t>
            </a:r>
            <a:r>
              <a:rPr lang="en-US" sz="1600" dirty="0">
                <a:latin typeface="Times New Roman" panose="02020603050405020304" pitchFamily="18" charset="0"/>
                <a:cs typeface="Times New Roman" panose="02020603050405020304" pitchFamily="18" charset="0"/>
              </a:rPr>
              <a:t> yang </a:t>
            </a:r>
            <a:r>
              <a:rPr lang="en-US" sz="1600" dirty="0" err="1">
                <a:latin typeface="Times New Roman" panose="02020603050405020304" pitchFamily="18" charset="0"/>
                <a:cs typeface="Times New Roman" panose="02020603050405020304" pitchFamily="18" charset="0"/>
              </a:rPr>
              <a:t>dikenakan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PPh</a:t>
            </a:r>
            <a:r>
              <a:rPr lang="en-US" sz="1600" dirty="0">
                <a:latin typeface="Times New Roman" panose="02020603050405020304" pitchFamily="18" charset="0"/>
                <a:cs typeface="Times New Roman" panose="02020603050405020304" pitchFamily="18" charset="0"/>
              </a:rPr>
              <a:t> Final </a:t>
            </a:r>
            <a:r>
              <a:rPr lang="en-US" sz="1600" dirty="0" err="1">
                <a:latin typeface="Times New Roman" panose="02020603050405020304" pitchFamily="18" charset="0"/>
                <a:cs typeface="Times New Roman" panose="02020603050405020304" pitchFamily="18" charset="0"/>
              </a:rPr>
              <a:t>dan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penghasilan</a:t>
            </a:r>
            <a:r>
              <a:rPr lang="en-US" sz="1600" dirty="0">
                <a:latin typeface="Times New Roman" panose="02020603050405020304" pitchFamily="18" charset="0"/>
                <a:cs typeface="Times New Roman" panose="02020603050405020304" pitchFamily="18" charset="0"/>
              </a:rPr>
              <a:t> yang </a:t>
            </a:r>
            <a:r>
              <a:rPr lang="en-US" sz="1600" dirty="0" err="1">
                <a:latin typeface="Times New Roman" panose="02020603050405020304" pitchFamily="18" charset="0"/>
                <a:cs typeface="Times New Roman" panose="02020603050405020304" pitchFamily="18" charset="0"/>
              </a:rPr>
              <a:t>tidak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termasuk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objek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pajak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tetapi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termasuk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dalam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peredaran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usaha</a:t>
            </a:r>
            <a:r>
              <a:rPr lang="en-US" sz="1600" dirty="0">
                <a:latin typeface="Times New Roman" panose="02020603050405020304" pitchFamily="18" charset="0"/>
                <a:cs typeface="Times New Roman" panose="02020603050405020304" pitchFamily="18" charset="0"/>
              </a:rPr>
              <a:t>;</a:t>
            </a:r>
            <a:endParaRPr lang="id-ID" sz="1600" dirty="0">
              <a:latin typeface="Times New Roman" panose="02020603050405020304" pitchFamily="18" charset="0"/>
              <a:cs typeface="Times New Roman" panose="02020603050405020304" pitchFamily="18" charset="0"/>
            </a:endParaRPr>
          </a:p>
          <a:p>
            <a:pPr marL="514350" lvl="0" indent="-514350">
              <a:buFont typeface="+mj-lt"/>
              <a:buAutoNum type="arabicPeriod"/>
            </a:pPr>
            <a:r>
              <a:rPr lang="en-US" sz="1600" dirty="0" err="1">
                <a:latin typeface="Times New Roman" panose="02020603050405020304" pitchFamily="18" charset="0"/>
                <a:cs typeface="Times New Roman" panose="02020603050405020304" pitchFamily="18" charset="0"/>
              </a:rPr>
              <a:t>Selisih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penyusutan</a:t>
            </a:r>
            <a:r>
              <a:rPr lang="en-US" sz="1600" dirty="0">
                <a:latin typeface="Times New Roman" panose="02020603050405020304" pitchFamily="18" charset="0"/>
                <a:cs typeface="Times New Roman" panose="02020603050405020304" pitchFamily="18" charset="0"/>
              </a:rPr>
              <a:t>/</a:t>
            </a:r>
            <a:r>
              <a:rPr lang="en-US" sz="1600" dirty="0" err="1">
                <a:latin typeface="Times New Roman" panose="02020603050405020304" pitchFamily="18" charset="0"/>
                <a:cs typeface="Times New Roman" panose="02020603050405020304" pitchFamily="18" charset="0"/>
              </a:rPr>
              <a:t>amortisasi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komersial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komersial</a:t>
            </a:r>
            <a:r>
              <a:rPr lang="en-US" sz="1600" dirty="0">
                <a:latin typeface="Times New Roman" panose="02020603050405020304" pitchFamily="18" charset="0"/>
                <a:cs typeface="Times New Roman" panose="02020603050405020304" pitchFamily="18" charset="0"/>
              </a:rPr>
              <a:t> di </a:t>
            </a:r>
            <a:r>
              <a:rPr lang="en-US" sz="1600" dirty="0" err="1">
                <a:latin typeface="Times New Roman" panose="02020603050405020304" pitchFamily="18" charset="0"/>
                <a:cs typeface="Times New Roman" panose="02020603050405020304" pitchFamily="18" charset="0"/>
              </a:rPr>
              <a:t>bawah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penyusutan</a:t>
            </a:r>
            <a:r>
              <a:rPr lang="en-US" sz="1600" dirty="0">
                <a:latin typeface="Times New Roman" panose="02020603050405020304" pitchFamily="18" charset="0"/>
                <a:cs typeface="Times New Roman" panose="02020603050405020304" pitchFamily="18" charset="0"/>
              </a:rPr>
              <a:t>/</a:t>
            </a:r>
            <a:r>
              <a:rPr lang="en-US" sz="1600" dirty="0" err="1">
                <a:latin typeface="Times New Roman" panose="02020603050405020304" pitchFamily="18" charset="0"/>
                <a:cs typeface="Times New Roman" panose="02020603050405020304" pitchFamily="18" charset="0"/>
              </a:rPr>
              <a:t>amortisasi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fiskal</a:t>
            </a:r>
            <a:r>
              <a:rPr lang="en-US" sz="1600" dirty="0">
                <a:latin typeface="Times New Roman" panose="02020603050405020304" pitchFamily="18" charset="0"/>
                <a:cs typeface="Times New Roman" panose="02020603050405020304" pitchFamily="18" charset="0"/>
              </a:rPr>
              <a:t>;</a:t>
            </a:r>
            <a:endParaRPr lang="id-ID" sz="1600" dirty="0">
              <a:latin typeface="Times New Roman" panose="02020603050405020304" pitchFamily="18" charset="0"/>
              <a:cs typeface="Times New Roman" panose="02020603050405020304" pitchFamily="18" charset="0"/>
            </a:endParaRPr>
          </a:p>
          <a:p>
            <a:pPr marL="514350" lvl="0" indent="-514350">
              <a:buFont typeface="+mj-lt"/>
              <a:buAutoNum type="arabicPeriod"/>
            </a:pPr>
            <a:r>
              <a:rPr lang="en-US" sz="1600" dirty="0" err="1">
                <a:latin typeface="Times New Roman" panose="02020603050405020304" pitchFamily="18" charset="0"/>
                <a:cs typeface="Times New Roman" panose="02020603050405020304" pitchFamily="18" charset="0"/>
              </a:rPr>
              <a:t>Penyesuaian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fiskal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negatif</a:t>
            </a:r>
            <a:r>
              <a:rPr lang="en-US" sz="1600" dirty="0">
                <a:latin typeface="Times New Roman" panose="02020603050405020304" pitchFamily="18" charset="0"/>
                <a:cs typeface="Times New Roman" panose="02020603050405020304" pitchFamily="18" charset="0"/>
              </a:rPr>
              <a:t> lain yang </a:t>
            </a:r>
            <a:r>
              <a:rPr lang="en-US" sz="1600" dirty="0" err="1">
                <a:latin typeface="Times New Roman" panose="02020603050405020304" pitchFamily="18" charset="0"/>
                <a:cs typeface="Times New Roman" panose="02020603050405020304" pitchFamily="18" charset="0"/>
              </a:rPr>
              <a:t>tidak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berasal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dari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hal-hal</a:t>
            </a:r>
            <a:r>
              <a:rPr lang="en-US" sz="1600" dirty="0">
                <a:latin typeface="Times New Roman" panose="02020603050405020304" pitchFamily="18" charset="0"/>
                <a:cs typeface="Times New Roman" panose="02020603050405020304" pitchFamily="18" charset="0"/>
              </a:rPr>
              <a:t> yang </a:t>
            </a:r>
            <a:r>
              <a:rPr lang="en-US" sz="1600" dirty="0" err="1">
                <a:latin typeface="Times New Roman" panose="02020603050405020304" pitchFamily="18" charset="0"/>
                <a:cs typeface="Times New Roman" panose="02020603050405020304" pitchFamily="18" charset="0"/>
              </a:rPr>
              <a:t>telah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disebutkan</a:t>
            </a:r>
            <a:r>
              <a:rPr lang="en-US" sz="1600" dirty="0">
                <a:latin typeface="Times New Roman" panose="02020603050405020304" pitchFamily="18" charset="0"/>
                <a:cs typeface="Times New Roman" panose="02020603050405020304" pitchFamily="18" charset="0"/>
              </a:rPr>
              <a:t> di </a:t>
            </a:r>
            <a:r>
              <a:rPr lang="en-US" sz="1600" dirty="0" err="1">
                <a:latin typeface="Times New Roman" panose="02020603050405020304" pitchFamily="18" charset="0"/>
                <a:cs typeface="Times New Roman" panose="02020603050405020304" pitchFamily="18" charset="0"/>
              </a:rPr>
              <a:t>atas</a:t>
            </a:r>
            <a:r>
              <a:rPr lang="en-US" sz="1600" dirty="0">
                <a:latin typeface="Times New Roman" panose="02020603050405020304" pitchFamily="18" charset="0"/>
                <a:cs typeface="Times New Roman" panose="02020603050405020304" pitchFamily="18" charset="0"/>
              </a:rPr>
              <a:t>.</a:t>
            </a:r>
            <a:endParaRPr lang="id-ID"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17450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3CA38-7E3B-4516-80BA-F37E15D4820D}"/>
              </a:ext>
            </a:extLst>
          </p:cNvPr>
          <p:cNvSpPr>
            <a:spLocks noGrp="1"/>
          </p:cNvSpPr>
          <p:nvPr>
            <p:ph type="title"/>
          </p:nvPr>
        </p:nvSpPr>
        <p:spPr/>
        <p:txBody>
          <a:bodyPr/>
          <a:lstStyle/>
          <a:p>
            <a:endParaRPr lang="id-ID"/>
          </a:p>
        </p:txBody>
      </p:sp>
      <p:sp>
        <p:nvSpPr>
          <p:cNvPr id="3" name="Content Placeholder 2">
            <a:extLst>
              <a:ext uri="{FF2B5EF4-FFF2-40B4-BE49-F238E27FC236}">
                <a16:creationId xmlns:a16="http://schemas.microsoft.com/office/drawing/2014/main" id="{E7B62B08-E916-49EA-A010-EEA6072B94D9}"/>
              </a:ext>
            </a:extLst>
          </p:cNvPr>
          <p:cNvSpPr>
            <a:spLocks noGrp="1"/>
          </p:cNvSpPr>
          <p:nvPr>
            <p:ph idx="1"/>
          </p:nvPr>
        </p:nvSpPr>
        <p:spPr/>
        <p:txBody>
          <a:bodyPr/>
          <a:lstStyle/>
          <a:p>
            <a:pPr marL="0" indent="0">
              <a:buNone/>
            </a:pPr>
            <a:r>
              <a:rPr lang="id-ID" b="1" dirty="0"/>
              <a:t>Latar Belakang Rekonsiliasi Fiskal</a:t>
            </a:r>
            <a:endParaRPr lang="id-ID" dirty="0"/>
          </a:p>
          <a:p>
            <a:pPr marL="514350" lvl="0" indent="-514350">
              <a:buFont typeface="+mj-lt"/>
              <a:buAutoNum type="arabicPeriod"/>
            </a:pPr>
            <a:r>
              <a:rPr lang="en-US" dirty="0" err="1"/>
              <a:t>Perbedaan</a:t>
            </a:r>
            <a:r>
              <a:rPr lang="en-US" dirty="0"/>
              <a:t> </a:t>
            </a:r>
            <a:r>
              <a:rPr lang="en-US" dirty="0" err="1"/>
              <a:t>antara</a:t>
            </a:r>
            <a:r>
              <a:rPr lang="en-US" dirty="0"/>
              <a:t> </a:t>
            </a:r>
            <a:r>
              <a:rPr lang="en-US" dirty="0" err="1"/>
              <a:t>laba</a:t>
            </a:r>
            <a:r>
              <a:rPr lang="en-US" dirty="0"/>
              <a:t> (</a:t>
            </a:r>
            <a:r>
              <a:rPr lang="en-US" dirty="0" err="1"/>
              <a:t>rugi</a:t>
            </a:r>
            <a:r>
              <a:rPr lang="en-US" dirty="0"/>
              <a:t>)  </a:t>
            </a:r>
            <a:r>
              <a:rPr lang="en-US" dirty="0" err="1"/>
              <a:t>komersial</a:t>
            </a:r>
            <a:r>
              <a:rPr lang="en-US" dirty="0"/>
              <a:t> </a:t>
            </a:r>
            <a:r>
              <a:rPr lang="en-US" dirty="0" err="1"/>
              <a:t>dengan</a:t>
            </a:r>
            <a:r>
              <a:rPr lang="en-US" dirty="0"/>
              <a:t> </a:t>
            </a:r>
            <a:r>
              <a:rPr lang="en-US" dirty="0" err="1"/>
              <a:t>iscal</a:t>
            </a:r>
            <a:endParaRPr lang="id-ID" dirty="0"/>
          </a:p>
          <a:p>
            <a:pPr marL="514350" lvl="0" indent="-514350">
              <a:buFont typeface="+mj-lt"/>
              <a:buAutoNum type="arabicPeriod"/>
            </a:pPr>
            <a:r>
              <a:rPr lang="en-US" dirty="0" err="1"/>
              <a:t>Wajib</a:t>
            </a:r>
            <a:r>
              <a:rPr lang="en-US" dirty="0"/>
              <a:t> </a:t>
            </a:r>
            <a:r>
              <a:rPr lang="en-US" dirty="0" err="1"/>
              <a:t>pajak</a:t>
            </a:r>
            <a:r>
              <a:rPr lang="en-US" dirty="0"/>
              <a:t> </a:t>
            </a:r>
            <a:r>
              <a:rPr lang="en-US" dirty="0" err="1"/>
              <a:t>tidak</a:t>
            </a:r>
            <a:r>
              <a:rPr lang="en-US" dirty="0"/>
              <a:t> </a:t>
            </a:r>
            <a:r>
              <a:rPr lang="en-US" dirty="0" err="1"/>
              <a:t>perlu</a:t>
            </a:r>
            <a:r>
              <a:rPr lang="en-US" dirty="0"/>
              <a:t> </a:t>
            </a:r>
            <a:r>
              <a:rPr lang="en-US" dirty="0" err="1"/>
              <a:t>membuat</a:t>
            </a:r>
            <a:r>
              <a:rPr lang="en-US" dirty="0"/>
              <a:t> </a:t>
            </a:r>
            <a:r>
              <a:rPr lang="en-US" dirty="0" err="1"/>
              <a:t>pembukuan</a:t>
            </a:r>
            <a:r>
              <a:rPr lang="en-US" dirty="0"/>
              <a:t> </a:t>
            </a:r>
            <a:r>
              <a:rPr lang="en-US" dirty="0" err="1"/>
              <a:t>ganda</a:t>
            </a:r>
            <a:r>
              <a:rPr lang="en-US" dirty="0"/>
              <a:t>, </a:t>
            </a:r>
            <a:r>
              <a:rPr lang="en-US" dirty="0" err="1"/>
              <a:t>melainkan</a:t>
            </a:r>
            <a:r>
              <a:rPr lang="en-US" dirty="0"/>
              <a:t> </a:t>
            </a:r>
            <a:r>
              <a:rPr lang="en-US" dirty="0" err="1"/>
              <a:t>cukup</a:t>
            </a:r>
            <a:r>
              <a:rPr lang="en-US" dirty="0"/>
              <a:t> </a:t>
            </a:r>
            <a:r>
              <a:rPr lang="en-US" dirty="0" err="1"/>
              <a:t>pada</a:t>
            </a:r>
            <a:r>
              <a:rPr lang="en-US" dirty="0"/>
              <a:t> </a:t>
            </a:r>
            <a:r>
              <a:rPr lang="en-US" dirty="0" err="1"/>
              <a:t>waktu</a:t>
            </a:r>
            <a:r>
              <a:rPr lang="en-US" dirty="0"/>
              <a:t> </a:t>
            </a:r>
            <a:r>
              <a:rPr lang="en-US" dirty="0" err="1"/>
              <a:t>mengisi</a:t>
            </a:r>
            <a:r>
              <a:rPr lang="en-US" dirty="0"/>
              <a:t> SPT </a:t>
            </a:r>
            <a:r>
              <a:rPr lang="en-US" dirty="0" err="1"/>
              <a:t>Tahunan</a:t>
            </a:r>
            <a:r>
              <a:rPr lang="en-US" dirty="0"/>
              <a:t> </a:t>
            </a:r>
            <a:r>
              <a:rPr lang="en-US" dirty="0" err="1"/>
              <a:t>PPh</a:t>
            </a:r>
            <a:r>
              <a:rPr lang="en-US" dirty="0"/>
              <a:t> </a:t>
            </a:r>
            <a:r>
              <a:rPr lang="en-US" dirty="0" err="1"/>
              <a:t>terlebih</a:t>
            </a:r>
            <a:r>
              <a:rPr lang="en-US" dirty="0"/>
              <a:t> </a:t>
            </a:r>
            <a:r>
              <a:rPr lang="en-US" dirty="0" err="1"/>
              <a:t>dahulu</a:t>
            </a:r>
            <a:r>
              <a:rPr lang="en-US" dirty="0"/>
              <a:t> </a:t>
            </a:r>
            <a:r>
              <a:rPr lang="en-US" dirty="0" err="1"/>
              <a:t>harus</a:t>
            </a:r>
            <a:r>
              <a:rPr lang="en-US" dirty="0"/>
              <a:t> </a:t>
            </a:r>
            <a:r>
              <a:rPr lang="en-US" dirty="0" err="1"/>
              <a:t>dilakukan</a:t>
            </a:r>
            <a:r>
              <a:rPr lang="en-US" dirty="0"/>
              <a:t> </a:t>
            </a:r>
            <a:r>
              <a:rPr lang="en-US" dirty="0" err="1"/>
              <a:t>koreksi-koreksi</a:t>
            </a:r>
            <a:r>
              <a:rPr lang="en-US" dirty="0"/>
              <a:t> </a:t>
            </a:r>
            <a:r>
              <a:rPr lang="en-US" dirty="0" err="1"/>
              <a:t>iscal</a:t>
            </a:r>
            <a:r>
              <a:rPr lang="en-US" dirty="0"/>
              <a:t>.</a:t>
            </a:r>
            <a:endParaRPr lang="id-ID" dirty="0"/>
          </a:p>
          <a:p>
            <a:pPr marL="514350" lvl="0" indent="-514350">
              <a:buFont typeface="+mj-lt"/>
              <a:buAutoNum type="arabicPeriod"/>
            </a:pPr>
            <a:r>
              <a:rPr lang="en-US" dirty="0" err="1"/>
              <a:t>Koreksi</a:t>
            </a:r>
            <a:r>
              <a:rPr lang="en-US" dirty="0"/>
              <a:t> </a:t>
            </a:r>
            <a:r>
              <a:rPr lang="en-US" dirty="0" err="1"/>
              <a:t>iscal</a:t>
            </a:r>
            <a:r>
              <a:rPr lang="en-US" dirty="0"/>
              <a:t> </a:t>
            </a:r>
            <a:r>
              <a:rPr lang="en-US" dirty="0" err="1"/>
              <a:t>dilakukan</a:t>
            </a:r>
            <a:r>
              <a:rPr lang="en-US" dirty="0"/>
              <a:t> </a:t>
            </a:r>
            <a:r>
              <a:rPr lang="en-US" dirty="0" err="1"/>
              <a:t>baik</a:t>
            </a:r>
            <a:r>
              <a:rPr lang="en-US" dirty="0"/>
              <a:t> </a:t>
            </a:r>
            <a:r>
              <a:rPr lang="en-US" dirty="0" err="1"/>
              <a:t>terhadap</a:t>
            </a:r>
            <a:r>
              <a:rPr lang="en-US" dirty="0"/>
              <a:t> </a:t>
            </a:r>
            <a:r>
              <a:rPr lang="en-US" dirty="0" err="1"/>
              <a:t>penghasilan</a:t>
            </a:r>
            <a:r>
              <a:rPr lang="en-US" dirty="0"/>
              <a:t> </a:t>
            </a:r>
            <a:r>
              <a:rPr lang="en-US" dirty="0" err="1"/>
              <a:t>maupun</a:t>
            </a:r>
            <a:r>
              <a:rPr lang="en-US" dirty="0"/>
              <a:t> </a:t>
            </a:r>
            <a:r>
              <a:rPr lang="en-US" dirty="0" err="1"/>
              <a:t>terhadap</a:t>
            </a:r>
            <a:r>
              <a:rPr lang="en-US" dirty="0"/>
              <a:t> </a:t>
            </a:r>
            <a:r>
              <a:rPr lang="en-US" dirty="0" err="1"/>
              <a:t>biaya-biaya</a:t>
            </a:r>
            <a:r>
              <a:rPr lang="en-US" dirty="0"/>
              <a:t> (</a:t>
            </a:r>
            <a:r>
              <a:rPr lang="en-US" dirty="0" err="1"/>
              <a:t>pengurang</a:t>
            </a:r>
            <a:r>
              <a:rPr lang="en-US" dirty="0"/>
              <a:t> </a:t>
            </a:r>
            <a:r>
              <a:rPr lang="en-US" dirty="0" err="1"/>
              <a:t>penghasilan</a:t>
            </a:r>
            <a:r>
              <a:rPr lang="en-US" dirty="0"/>
              <a:t> </a:t>
            </a:r>
            <a:r>
              <a:rPr lang="en-US" dirty="0" err="1"/>
              <a:t>bruto</a:t>
            </a:r>
            <a:r>
              <a:rPr lang="en-US" dirty="0"/>
              <a:t>).</a:t>
            </a:r>
            <a:endParaRPr lang="id-ID" dirty="0"/>
          </a:p>
          <a:p>
            <a:pPr marL="0" indent="0">
              <a:buNone/>
            </a:pPr>
            <a:endParaRPr lang="id-ID" dirty="0"/>
          </a:p>
        </p:txBody>
      </p:sp>
    </p:spTree>
    <p:extLst>
      <p:ext uri="{BB962C8B-B14F-4D97-AF65-F5344CB8AC3E}">
        <p14:creationId xmlns:p14="http://schemas.microsoft.com/office/powerpoint/2010/main" val="16740376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7FB79-32DA-45D9-A7BB-B298F1ED5914}"/>
              </a:ext>
            </a:extLst>
          </p:cNvPr>
          <p:cNvSpPr>
            <a:spLocks noGrp="1"/>
          </p:cNvSpPr>
          <p:nvPr>
            <p:ph type="title"/>
          </p:nvPr>
        </p:nvSpPr>
        <p:spPr/>
        <p:txBody>
          <a:bodyPr/>
          <a:lstStyle/>
          <a:p>
            <a:pPr algn="ctr"/>
            <a:r>
              <a:rPr lang="id-ID" b="1" dirty="0"/>
              <a:t>Skema Rekonsiliasi Fiskal </a:t>
            </a:r>
            <a:endParaRPr lang="id-ID" dirty="0"/>
          </a:p>
        </p:txBody>
      </p:sp>
      <p:sp>
        <p:nvSpPr>
          <p:cNvPr id="4" name="Rectangle 2">
            <a:extLst>
              <a:ext uri="{FF2B5EF4-FFF2-40B4-BE49-F238E27FC236}">
                <a16:creationId xmlns:a16="http://schemas.microsoft.com/office/drawing/2014/main" id="{19CA275A-1D62-40CF-9355-D15E21B80D40}"/>
              </a:ext>
            </a:extLst>
          </p:cNvPr>
          <p:cNvSpPr>
            <a:spLocks noChangeArrowheads="1"/>
          </p:cNvSpPr>
          <p:nvPr/>
        </p:nvSpPr>
        <p:spPr bwMode="auto">
          <a:xfrm>
            <a:off x="2544762" y="21812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d-ID"/>
          </a:p>
        </p:txBody>
      </p:sp>
      <p:pic>
        <p:nvPicPr>
          <p:cNvPr id="12289" name="Picture 1">
            <a:extLst>
              <a:ext uri="{FF2B5EF4-FFF2-40B4-BE49-F238E27FC236}">
                <a16:creationId xmlns:a16="http://schemas.microsoft.com/office/drawing/2014/main" id="{E95ED2BA-B28C-4C28-93D7-050EA27133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0962" y="1624633"/>
            <a:ext cx="7102475" cy="4311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9141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37E0C-2B8C-4502-9803-FDF00BF2BEDF}"/>
              </a:ext>
            </a:extLst>
          </p:cNvPr>
          <p:cNvSpPr>
            <a:spLocks noGrp="1"/>
          </p:cNvSpPr>
          <p:nvPr>
            <p:ph type="title"/>
          </p:nvPr>
        </p:nvSpPr>
        <p:spPr/>
        <p:txBody>
          <a:bodyPr/>
          <a:lstStyle/>
          <a:p>
            <a:pPr algn="ctr"/>
            <a:r>
              <a:rPr lang="id-ID" b="1" dirty="0"/>
              <a:t>Format Rekonsiliasi Fiskal</a:t>
            </a:r>
            <a:endParaRPr lang="id-ID" dirty="0"/>
          </a:p>
        </p:txBody>
      </p:sp>
      <p:pic>
        <p:nvPicPr>
          <p:cNvPr id="13313" name="Picture 1">
            <a:extLst>
              <a:ext uri="{FF2B5EF4-FFF2-40B4-BE49-F238E27FC236}">
                <a16:creationId xmlns:a16="http://schemas.microsoft.com/office/drawing/2014/main" id="{205AB6A2-43EB-41AB-B08B-A92D62509E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3348" y="1821482"/>
            <a:ext cx="6645303" cy="3939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96279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F423B-BF44-4BE2-895A-61D948FABB84}"/>
              </a:ext>
            </a:extLst>
          </p:cNvPr>
          <p:cNvSpPr>
            <a:spLocks noGrp="1"/>
          </p:cNvSpPr>
          <p:nvPr>
            <p:ph type="title"/>
          </p:nvPr>
        </p:nvSpPr>
        <p:spPr/>
        <p:txBody>
          <a:bodyPr/>
          <a:lstStyle/>
          <a:p>
            <a:r>
              <a:rPr lang="en-US" b="1" dirty="0"/>
              <a:t>BAB 7 </a:t>
            </a:r>
            <a:r>
              <a:rPr lang="id-ID" b="1" dirty="0"/>
              <a:t>TARIF PAJAK</a:t>
            </a:r>
            <a:endParaRPr lang="id-ID" dirty="0"/>
          </a:p>
        </p:txBody>
      </p:sp>
      <p:sp>
        <p:nvSpPr>
          <p:cNvPr id="3" name="Content Placeholder 2">
            <a:extLst>
              <a:ext uri="{FF2B5EF4-FFF2-40B4-BE49-F238E27FC236}">
                <a16:creationId xmlns:a16="http://schemas.microsoft.com/office/drawing/2014/main" id="{296AD20F-5D89-47D9-BC7B-2651CF265F8C}"/>
              </a:ext>
            </a:extLst>
          </p:cNvPr>
          <p:cNvSpPr>
            <a:spLocks noGrp="1"/>
          </p:cNvSpPr>
          <p:nvPr>
            <p:ph idx="1"/>
          </p:nvPr>
        </p:nvSpPr>
        <p:spPr/>
        <p:txBody>
          <a:bodyPr/>
          <a:lstStyle/>
          <a:p>
            <a:pPr marL="0" indent="0">
              <a:buNone/>
            </a:pPr>
            <a:r>
              <a:rPr lang="id-ID" b="1" dirty="0"/>
              <a:t>Sub Pokok Bahasan :</a:t>
            </a:r>
            <a:endParaRPr lang="id-ID" dirty="0"/>
          </a:p>
          <a:p>
            <a:r>
              <a:rPr lang="id-ID" dirty="0"/>
              <a:t>Tarif Pajak</a:t>
            </a:r>
            <a:endParaRPr lang="en-US" dirty="0"/>
          </a:p>
          <a:p>
            <a:r>
              <a:rPr lang="en-US" b="1" i="1" dirty="0"/>
              <a:t>Tarif </a:t>
            </a:r>
            <a:r>
              <a:rPr lang="en-US" b="1" i="1" dirty="0" err="1"/>
              <a:t>PPh</a:t>
            </a:r>
            <a:r>
              <a:rPr lang="en-US" b="1" i="1" dirty="0"/>
              <a:t> </a:t>
            </a:r>
            <a:r>
              <a:rPr lang="en-US" b="1" i="1" dirty="0" err="1"/>
              <a:t>Wajib</a:t>
            </a:r>
            <a:r>
              <a:rPr lang="en-US" b="1" i="1" dirty="0"/>
              <a:t> </a:t>
            </a:r>
            <a:r>
              <a:rPr lang="en-US" b="1" i="1" dirty="0" err="1"/>
              <a:t>Pajak</a:t>
            </a:r>
            <a:r>
              <a:rPr lang="en-US" b="1" i="1" dirty="0"/>
              <a:t> </a:t>
            </a:r>
            <a:r>
              <a:rPr lang="en-US" b="1" i="1" dirty="0" err="1"/>
              <a:t>badan</a:t>
            </a:r>
            <a:r>
              <a:rPr lang="en-US" b="1" i="1" dirty="0"/>
              <a:t> </a:t>
            </a:r>
            <a:r>
              <a:rPr lang="en-US" b="1" i="1" dirty="0" err="1"/>
              <a:t>dalam</a:t>
            </a:r>
            <a:r>
              <a:rPr lang="en-US" b="1" i="1" dirty="0"/>
              <a:t> </a:t>
            </a:r>
            <a:r>
              <a:rPr lang="en-US" b="1" i="1" dirty="0" err="1"/>
              <a:t>negeri</a:t>
            </a:r>
            <a:r>
              <a:rPr lang="en-US" b="1" i="1" dirty="0"/>
              <a:t> </a:t>
            </a:r>
            <a:r>
              <a:rPr lang="en-US" b="1" i="1" dirty="0" err="1"/>
              <a:t>dan</a:t>
            </a:r>
            <a:r>
              <a:rPr lang="en-US" b="1" i="1" dirty="0"/>
              <a:t> BUT </a:t>
            </a:r>
            <a:br>
              <a:rPr lang="en-US" dirty="0"/>
            </a:br>
            <a:r>
              <a:rPr lang="en-US" b="1" i="1" dirty="0"/>
              <a:t>(</a:t>
            </a:r>
            <a:r>
              <a:rPr lang="en-US" b="1" i="1" u="sng" dirty="0"/>
              <a:t>UU </a:t>
            </a:r>
            <a:r>
              <a:rPr lang="en-US" b="1" i="1" u="sng" dirty="0" err="1"/>
              <a:t>Nomor</a:t>
            </a:r>
            <a:r>
              <a:rPr lang="en-US" b="1" i="1" u="sng" dirty="0"/>
              <a:t> 36 </a:t>
            </a:r>
            <a:r>
              <a:rPr lang="en-US" b="1" i="1" u="sng" dirty="0" err="1"/>
              <a:t>Tahun</a:t>
            </a:r>
            <a:r>
              <a:rPr lang="en-US" b="1" i="1" u="sng" dirty="0"/>
              <a:t> 2008 </a:t>
            </a:r>
            <a:r>
              <a:rPr lang="en-US" b="1" i="1" u="sng" dirty="0" err="1"/>
              <a:t>Pasal</a:t>
            </a:r>
            <a:r>
              <a:rPr lang="en-US" b="1" i="1" u="sng" dirty="0"/>
              <a:t> 17 (1) </a:t>
            </a:r>
            <a:r>
              <a:rPr lang="en-US" b="1" i="1" u="sng" dirty="0" err="1"/>
              <a:t>huruf</a:t>
            </a:r>
            <a:r>
              <a:rPr lang="en-US" b="1" i="1" u="sng" dirty="0"/>
              <a:t> b &amp; </a:t>
            </a:r>
            <a:r>
              <a:rPr lang="en-US" b="1" i="1" u="sng" dirty="0" err="1"/>
              <a:t>penjelasan</a:t>
            </a:r>
            <a:r>
              <a:rPr lang="en-US" b="1" i="1" dirty="0"/>
              <a:t>)</a:t>
            </a:r>
            <a:r>
              <a:rPr lang="en-US" dirty="0"/>
              <a:t> </a:t>
            </a:r>
            <a:endParaRPr lang="id-ID" dirty="0"/>
          </a:p>
          <a:p>
            <a:pPr algn="just"/>
            <a:r>
              <a:rPr lang="en-US" dirty="0"/>
              <a:t>Tarif </a:t>
            </a:r>
            <a:r>
              <a:rPr lang="en-US" dirty="0" err="1"/>
              <a:t>pajak</a:t>
            </a:r>
            <a:r>
              <a:rPr lang="en-US" dirty="0"/>
              <a:t> yang </a:t>
            </a:r>
            <a:r>
              <a:rPr lang="en-US" dirty="0" err="1"/>
              <a:t>diterapkan</a:t>
            </a:r>
            <a:r>
              <a:rPr lang="en-US" dirty="0"/>
              <a:t> </a:t>
            </a:r>
            <a:r>
              <a:rPr lang="en-US" dirty="0" err="1"/>
              <a:t>atas</a:t>
            </a:r>
            <a:r>
              <a:rPr lang="en-US" dirty="0"/>
              <a:t> </a:t>
            </a:r>
            <a:r>
              <a:rPr lang="en-US" dirty="0" err="1"/>
              <a:t>Penghasilan</a:t>
            </a:r>
            <a:r>
              <a:rPr lang="en-US" dirty="0"/>
              <a:t> </a:t>
            </a:r>
            <a:r>
              <a:rPr lang="en-US" dirty="0" err="1"/>
              <a:t>Kena</a:t>
            </a:r>
            <a:r>
              <a:rPr lang="en-US" dirty="0"/>
              <a:t> </a:t>
            </a:r>
            <a:r>
              <a:rPr lang="en-US" dirty="0" err="1"/>
              <a:t>Pajak</a:t>
            </a:r>
            <a:r>
              <a:rPr lang="en-US" dirty="0"/>
              <a:t> </a:t>
            </a:r>
            <a:r>
              <a:rPr lang="en-US" dirty="0" err="1"/>
              <a:t>bagi</a:t>
            </a:r>
            <a:r>
              <a:rPr lang="en-US" dirty="0"/>
              <a:t> </a:t>
            </a:r>
            <a:r>
              <a:rPr lang="en-US" dirty="0" err="1"/>
              <a:t>Wajib</a:t>
            </a:r>
            <a:r>
              <a:rPr lang="en-US" dirty="0"/>
              <a:t> </a:t>
            </a:r>
            <a:r>
              <a:rPr lang="en-US" dirty="0" err="1"/>
              <a:t>Pajak</a:t>
            </a:r>
            <a:r>
              <a:rPr lang="en-US" dirty="0"/>
              <a:t> </a:t>
            </a:r>
            <a:r>
              <a:rPr lang="en-US" dirty="0" err="1"/>
              <a:t>badan</a:t>
            </a:r>
            <a:r>
              <a:rPr lang="en-US" dirty="0"/>
              <a:t> </a:t>
            </a:r>
            <a:r>
              <a:rPr lang="en-US" dirty="0" err="1"/>
              <a:t>dalam</a:t>
            </a:r>
            <a:r>
              <a:rPr lang="en-US" dirty="0"/>
              <a:t> </a:t>
            </a:r>
            <a:r>
              <a:rPr lang="en-US" dirty="0" err="1"/>
              <a:t>negeri</a:t>
            </a:r>
            <a:r>
              <a:rPr lang="en-US" dirty="0"/>
              <a:t> </a:t>
            </a:r>
            <a:r>
              <a:rPr lang="en-US" dirty="0" err="1"/>
              <a:t>dan</a:t>
            </a:r>
            <a:r>
              <a:rPr lang="en-US" dirty="0"/>
              <a:t> </a:t>
            </a:r>
            <a:r>
              <a:rPr lang="en-US" dirty="0" err="1"/>
              <a:t>bentuk</a:t>
            </a:r>
            <a:r>
              <a:rPr lang="en-US" dirty="0"/>
              <a:t> </a:t>
            </a:r>
            <a:r>
              <a:rPr lang="en-US" dirty="0" err="1"/>
              <a:t>usaha</a:t>
            </a:r>
            <a:r>
              <a:rPr lang="en-US" dirty="0"/>
              <a:t> </a:t>
            </a:r>
            <a:r>
              <a:rPr lang="en-US" dirty="0" err="1"/>
              <a:t>tetap</a:t>
            </a:r>
            <a:r>
              <a:rPr lang="en-US" dirty="0"/>
              <a:t> </a:t>
            </a:r>
            <a:r>
              <a:rPr lang="en-US" dirty="0" err="1"/>
              <a:t>adalah</a:t>
            </a:r>
            <a:r>
              <a:rPr lang="en-US" dirty="0"/>
              <a:t> </a:t>
            </a:r>
            <a:r>
              <a:rPr lang="en-US" dirty="0" err="1"/>
              <a:t>sebesar</a:t>
            </a:r>
            <a:r>
              <a:rPr lang="en-US" dirty="0"/>
              <a:t> 28% (</a:t>
            </a:r>
            <a:r>
              <a:rPr lang="en-US" dirty="0" err="1"/>
              <a:t>dua</a:t>
            </a:r>
            <a:r>
              <a:rPr lang="en-US" dirty="0"/>
              <a:t> </a:t>
            </a:r>
            <a:r>
              <a:rPr lang="en-US" dirty="0" err="1"/>
              <a:t>puluh</a:t>
            </a:r>
            <a:r>
              <a:rPr lang="en-US" dirty="0"/>
              <a:t> </a:t>
            </a:r>
            <a:r>
              <a:rPr lang="en-US" dirty="0" err="1"/>
              <a:t>delapan</a:t>
            </a:r>
            <a:r>
              <a:rPr lang="en-US" dirty="0"/>
              <a:t> </a:t>
            </a:r>
            <a:r>
              <a:rPr lang="en-US" dirty="0" err="1"/>
              <a:t>persen</a:t>
            </a:r>
            <a:r>
              <a:rPr lang="en-US" dirty="0"/>
              <a:t>) </a:t>
            </a:r>
            <a:r>
              <a:rPr lang="en-US" dirty="0" err="1"/>
              <a:t>untuk</a:t>
            </a:r>
            <a:r>
              <a:rPr lang="en-US" dirty="0"/>
              <a:t> </a:t>
            </a:r>
            <a:r>
              <a:rPr lang="en-US" dirty="0" err="1"/>
              <a:t>tahun</a:t>
            </a:r>
            <a:r>
              <a:rPr lang="en-US" dirty="0"/>
              <a:t> 2009, 25% (</a:t>
            </a:r>
            <a:r>
              <a:rPr lang="en-US" dirty="0" err="1"/>
              <a:t>dua</a:t>
            </a:r>
            <a:r>
              <a:rPr lang="en-US" dirty="0"/>
              <a:t> </a:t>
            </a:r>
            <a:r>
              <a:rPr lang="en-US" dirty="0" err="1"/>
              <a:t>puluh</a:t>
            </a:r>
            <a:r>
              <a:rPr lang="en-US" dirty="0"/>
              <a:t> lima </a:t>
            </a:r>
            <a:r>
              <a:rPr lang="en-US" dirty="0" err="1"/>
              <a:t>persen</a:t>
            </a:r>
            <a:r>
              <a:rPr lang="en-US" dirty="0"/>
              <a:t>) </a:t>
            </a:r>
            <a:r>
              <a:rPr lang="en-US" dirty="0" err="1"/>
              <a:t>untuk</a:t>
            </a:r>
            <a:r>
              <a:rPr lang="en-US" dirty="0"/>
              <a:t> </a:t>
            </a:r>
            <a:r>
              <a:rPr lang="en-US" dirty="0" err="1"/>
              <a:t>tahun</a:t>
            </a:r>
            <a:r>
              <a:rPr lang="en-US" dirty="0"/>
              <a:t> 2010 </a:t>
            </a:r>
            <a:r>
              <a:rPr lang="en-US" dirty="0" err="1"/>
              <a:t>dan</a:t>
            </a:r>
            <a:r>
              <a:rPr lang="en-US" dirty="0"/>
              <a:t> </a:t>
            </a:r>
            <a:r>
              <a:rPr lang="en-US" dirty="0" err="1"/>
              <a:t>seterusnya</a:t>
            </a:r>
            <a:r>
              <a:rPr lang="en-US" dirty="0"/>
              <a:t>. </a:t>
            </a:r>
            <a:endParaRPr lang="id-ID" dirty="0"/>
          </a:p>
          <a:p>
            <a:pPr marL="0" indent="0">
              <a:buNone/>
            </a:pPr>
            <a:endParaRPr lang="id-ID" dirty="0"/>
          </a:p>
          <a:p>
            <a:pPr marL="0" indent="0">
              <a:buNone/>
            </a:pPr>
            <a:endParaRPr lang="id-ID" dirty="0"/>
          </a:p>
        </p:txBody>
      </p:sp>
    </p:spTree>
    <p:extLst>
      <p:ext uri="{BB962C8B-B14F-4D97-AF65-F5344CB8AC3E}">
        <p14:creationId xmlns:p14="http://schemas.microsoft.com/office/powerpoint/2010/main" val="31429143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1330B-B4E9-4406-9285-71CFDA1DC626}"/>
              </a:ext>
            </a:extLst>
          </p:cNvPr>
          <p:cNvSpPr>
            <a:spLocks noGrp="1"/>
          </p:cNvSpPr>
          <p:nvPr>
            <p:ph type="title"/>
          </p:nvPr>
        </p:nvSpPr>
        <p:spPr/>
        <p:txBody>
          <a:bodyPr/>
          <a:lstStyle/>
          <a:p>
            <a:endParaRPr lang="id-ID"/>
          </a:p>
        </p:txBody>
      </p:sp>
      <p:sp>
        <p:nvSpPr>
          <p:cNvPr id="3" name="Content Placeholder 2">
            <a:extLst>
              <a:ext uri="{FF2B5EF4-FFF2-40B4-BE49-F238E27FC236}">
                <a16:creationId xmlns:a16="http://schemas.microsoft.com/office/drawing/2014/main" id="{3D39F206-3CE9-48AA-B0A0-633A312E41C5}"/>
              </a:ext>
            </a:extLst>
          </p:cNvPr>
          <p:cNvSpPr>
            <a:spLocks noGrp="1"/>
          </p:cNvSpPr>
          <p:nvPr>
            <p:ph idx="1"/>
          </p:nvPr>
        </p:nvSpPr>
        <p:spPr/>
        <p:txBody>
          <a:bodyPr>
            <a:normAutofit fontScale="92500" lnSpcReduction="20000"/>
          </a:bodyPr>
          <a:lstStyle/>
          <a:p>
            <a:pPr algn="just"/>
            <a:r>
              <a:rPr lang="en-US" b="1" i="1" dirty="0"/>
              <a:t>Tarif </a:t>
            </a:r>
            <a:r>
              <a:rPr lang="en-US" b="1" i="1" dirty="0" err="1"/>
              <a:t>PPh</a:t>
            </a:r>
            <a:r>
              <a:rPr lang="en-US" b="1" i="1" dirty="0"/>
              <a:t> </a:t>
            </a:r>
            <a:r>
              <a:rPr lang="en-US" b="1" i="1" dirty="0" err="1"/>
              <a:t>Wajib</a:t>
            </a:r>
            <a:r>
              <a:rPr lang="en-US" b="1" i="1" dirty="0"/>
              <a:t> </a:t>
            </a:r>
            <a:r>
              <a:rPr lang="en-US" b="1" i="1" dirty="0" err="1"/>
              <a:t>Pajak</a:t>
            </a:r>
            <a:r>
              <a:rPr lang="en-US" b="1" i="1" dirty="0"/>
              <a:t> </a:t>
            </a:r>
            <a:r>
              <a:rPr lang="en-US" b="1" i="1" dirty="0" err="1"/>
              <a:t>badan</a:t>
            </a:r>
            <a:r>
              <a:rPr lang="en-US" b="1" i="1" dirty="0"/>
              <a:t> </a:t>
            </a:r>
            <a:r>
              <a:rPr lang="en-US" b="1" i="1" dirty="0" err="1"/>
              <a:t>dalam</a:t>
            </a:r>
            <a:r>
              <a:rPr lang="en-US" b="1" i="1" dirty="0"/>
              <a:t> </a:t>
            </a:r>
            <a:r>
              <a:rPr lang="en-US" b="1" i="1" dirty="0" err="1"/>
              <a:t>negeri</a:t>
            </a:r>
            <a:r>
              <a:rPr lang="en-US" b="1" i="1" dirty="0"/>
              <a:t> yang </a:t>
            </a:r>
            <a:r>
              <a:rPr lang="en-US" b="1" i="1" dirty="0" err="1"/>
              <a:t>berbentuk</a:t>
            </a:r>
            <a:r>
              <a:rPr lang="en-US" b="1" i="1" dirty="0"/>
              <a:t> </a:t>
            </a:r>
            <a:r>
              <a:rPr lang="en-US" b="1" i="1" dirty="0" err="1"/>
              <a:t>perseroan</a:t>
            </a:r>
            <a:r>
              <a:rPr lang="en-US" b="1" i="1" dirty="0"/>
              <a:t> </a:t>
            </a:r>
            <a:r>
              <a:rPr lang="en-US" b="1" i="1" dirty="0" err="1"/>
              <a:t>terbuka</a:t>
            </a:r>
            <a:br>
              <a:rPr lang="en-US" dirty="0"/>
            </a:br>
            <a:r>
              <a:rPr lang="en-US" b="1" i="1" dirty="0"/>
              <a:t>(</a:t>
            </a:r>
            <a:r>
              <a:rPr lang="en-US" b="1" i="1" u="sng" dirty="0"/>
              <a:t>UU </a:t>
            </a:r>
            <a:r>
              <a:rPr lang="en-US" b="1" i="1" u="sng" dirty="0" err="1"/>
              <a:t>Nomor</a:t>
            </a:r>
            <a:r>
              <a:rPr lang="en-US" b="1" i="1" u="sng" dirty="0"/>
              <a:t> 36 </a:t>
            </a:r>
            <a:r>
              <a:rPr lang="en-US" b="1" i="1" u="sng" dirty="0" err="1"/>
              <a:t>Tahun</a:t>
            </a:r>
            <a:r>
              <a:rPr lang="en-US" b="1" i="1" u="sng" dirty="0"/>
              <a:t> 2008 </a:t>
            </a:r>
            <a:r>
              <a:rPr lang="en-US" b="1" i="1" u="sng" dirty="0" err="1"/>
              <a:t>Pasal</a:t>
            </a:r>
            <a:r>
              <a:rPr lang="en-US" b="1" i="1" u="sng" dirty="0"/>
              <a:t> 17 (2) </a:t>
            </a:r>
            <a:r>
              <a:rPr lang="en-US" b="1" i="1" u="sng" dirty="0" err="1"/>
              <a:t>dan</a:t>
            </a:r>
            <a:r>
              <a:rPr lang="en-US" b="1" i="1" u="sng" dirty="0"/>
              <a:t> PP No. </a:t>
            </a:r>
            <a:r>
              <a:rPr lang="id-ID" b="1" i="1" u="sng" dirty="0"/>
              <a:t>77</a:t>
            </a:r>
            <a:r>
              <a:rPr lang="en-US" b="1" i="1" u="sng" dirty="0"/>
              <a:t> </a:t>
            </a:r>
            <a:r>
              <a:rPr lang="en-US" b="1" i="1" u="sng" dirty="0" err="1"/>
              <a:t>tahun</a:t>
            </a:r>
            <a:r>
              <a:rPr lang="en-US" b="1" i="1" u="sng" dirty="0"/>
              <a:t> 20</a:t>
            </a:r>
            <a:r>
              <a:rPr lang="id-ID" b="1" i="1" u="sng" dirty="0"/>
              <a:t>13</a:t>
            </a:r>
            <a:r>
              <a:rPr lang="en-US" b="1" i="1" dirty="0"/>
              <a:t>)</a:t>
            </a:r>
            <a:endParaRPr lang="id-ID" dirty="0"/>
          </a:p>
          <a:p>
            <a:pPr marL="0" indent="0" algn="just">
              <a:buNone/>
            </a:pPr>
            <a:r>
              <a:rPr lang="en-US" dirty="0" err="1"/>
              <a:t>Bagi</a:t>
            </a:r>
            <a:r>
              <a:rPr lang="en-US" dirty="0"/>
              <a:t> </a:t>
            </a:r>
            <a:r>
              <a:rPr lang="en-US" dirty="0" err="1"/>
              <a:t>Wajib</a:t>
            </a:r>
            <a:r>
              <a:rPr lang="en-US" dirty="0"/>
              <a:t> </a:t>
            </a:r>
            <a:r>
              <a:rPr lang="en-US" dirty="0" err="1"/>
              <a:t>Pajak</a:t>
            </a:r>
            <a:r>
              <a:rPr lang="en-US" dirty="0"/>
              <a:t> </a:t>
            </a:r>
            <a:r>
              <a:rPr lang="en-US" dirty="0" err="1"/>
              <a:t>badan</a:t>
            </a:r>
            <a:r>
              <a:rPr lang="en-US" dirty="0"/>
              <a:t> </a:t>
            </a:r>
            <a:r>
              <a:rPr lang="en-US" dirty="0" err="1"/>
              <a:t>dalam</a:t>
            </a:r>
            <a:r>
              <a:rPr lang="en-US" dirty="0"/>
              <a:t> </a:t>
            </a:r>
            <a:r>
              <a:rPr lang="en-US" dirty="0" err="1"/>
              <a:t>negeri</a:t>
            </a:r>
            <a:r>
              <a:rPr lang="en-US" dirty="0"/>
              <a:t> yang </a:t>
            </a:r>
            <a:r>
              <a:rPr lang="en-US" dirty="0" err="1"/>
              <a:t>berbentuk</a:t>
            </a:r>
            <a:r>
              <a:rPr lang="en-US" dirty="0"/>
              <a:t> </a:t>
            </a:r>
            <a:r>
              <a:rPr lang="en-US" dirty="0" err="1"/>
              <a:t>perseroan</a:t>
            </a:r>
            <a:r>
              <a:rPr lang="en-US" dirty="0"/>
              <a:t> </a:t>
            </a:r>
            <a:r>
              <a:rPr lang="en-US" dirty="0" err="1"/>
              <a:t>terbuka</a:t>
            </a:r>
            <a:r>
              <a:rPr lang="en-US" dirty="0"/>
              <a:t> </a:t>
            </a:r>
            <a:r>
              <a:rPr lang="en-US" dirty="0" err="1"/>
              <a:t>dapat</a:t>
            </a:r>
            <a:r>
              <a:rPr lang="en-US" dirty="0"/>
              <a:t> </a:t>
            </a:r>
            <a:r>
              <a:rPr lang="en-US" dirty="0" err="1"/>
              <a:t>memperoleh</a:t>
            </a:r>
            <a:r>
              <a:rPr lang="en-US" dirty="0"/>
              <a:t> </a:t>
            </a:r>
            <a:r>
              <a:rPr lang="en-US" dirty="0" err="1"/>
              <a:t>tarif</a:t>
            </a:r>
            <a:r>
              <a:rPr lang="en-US" dirty="0"/>
              <a:t> </a:t>
            </a:r>
            <a:r>
              <a:rPr lang="en-US" dirty="0" err="1"/>
              <a:t>sebesar</a:t>
            </a:r>
            <a:r>
              <a:rPr lang="en-US" dirty="0"/>
              <a:t> 5% (lima </a:t>
            </a:r>
            <a:r>
              <a:rPr lang="en-US" dirty="0" err="1"/>
              <a:t>persen</a:t>
            </a:r>
            <a:r>
              <a:rPr lang="en-US" dirty="0"/>
              <a:t>) </a:t>
            </a:r>
            <a:r>
              <a:rPr lang="en-US" dirty="0" err="1"/>
              <a:t>lebih</a:t>
            </a:r>
            <a:r>
              <a:rPr lang="en-US" dirty="0"/>
              <a:t> </a:t>
            </a:r>
            <a:r>
              <a:rPr lang="en-US" dirty="0" err="1"/>
              <a:t>rendah</a:t>
            </a:r>
            <a:r>
              <a:rPr lang="en-US" dirty="0"/>
              <a:t> </a:t>
            </a:r>
            <a:r>
              <a:rPr lang="en-US" dirty="0" err="1"/>
              <a:t>daripada</a:t>
            </a:r>
            <a:r>
              <a:rPr lang="en-US" dirty="0"/>
              <a:t> </a:t>
            </a:r>
            <a:r>
              <a:rPr lang="en-US" dirty="0" err="1"/>
              <a:t>tarif</a:t>
            </a:r>
            <a:r>
              <a:rPr lang="en-US" dirty="0"/>
              <a:t> normal, </a:t>
            </a:r>
            <a:r>
              <a:rPr lang="en-US" dirty="0" err="1"/>
              <a:t>dengan</a:t>
            </a:r>
            <a:r>
              <a:rPr lang="en-US" dirty="0"/>
              <a:t> </a:t>
            </a:r>
            <a:r>
              <a:rPr lang="en-US" dirty="0" err="1"/>
              <a:t>syarat</a:t>
            </a:r>
            <a:r>
              <a:rPr lang="en-US" dirty="0"/>
              <a:t> </a:t>
            </a:r>
            <a:r>
              <a:rPr lang="en-US" dirty="0" err="1"/>
              <a:t>sbb</a:t>
            </a:r>
            <a:r>
              <a:rPr lang="en-US" dirty="0"/>
              <a:t> :</a:t>
            </a:r>
            <a:endParaRPr lang="id-ID" dirty="0"/>
          </a:p>
          <a:p>
            <a:pPr marL="514350" lvl="0" indent="-514350" algn="just">
              <a:buFont typeface="+mj-lt"/>
              <a:buAutoNum type="arabicPeriod"/>
            </a:pPr>
            <a:r>
              <a:rPr lang="en-US" dirty="0" err="1"/>
              <a:t>Apabila</a:t>
            </a:r>
            <a:r>
              <a:rPr lang="en-US" dirty="0"/>
              <a:t> </a:t>
            </a:r>
            <a:r>
              <a:rPr lang="en-US" dirty="0" err="1"/>
              <a:t>jumlah</a:t>
            </a:r>
            <a:r>
              <a:rPr lang="en-US" dirty="0"/>
              <a:t> </a:t>
            </a:r>
            <a:r>
              <a:rPr lang="en-US" dirty="0" err="1"/>
              <a:t>kepemilikan</a:t>
            </a:r>
            <a:r>
              <a:rPr lang="en-US" dirty="0"/>
              <a:t> </a:t>
            </a:r>
            <a:r>
              <a:rPr lang="en-US" dirty="0" err="1"/>
              <a:t>saham</a:t>
            </a:r>
            <a:r>
              <a:rPr lang="en-US" dirty="0"/>
              <a:t> </a:t>
            </a:r>
            <a:r>
              <a:rPr lang="en-US" dirty="0" err="1"/>
              <a:t>publiknya</a:t>
            </a:r>
            <a:r>
              <a:rPr lang="en-US" dirty="0"/>
              <a:t> 40% (</a:t>
            </a:r>
            <a:r>
              <a:rPr lang="en-US" dirty="0" err="1"/>
              <a:t>empat</a:t>
            </a:r>
            <a:r>
              <a:rPr lang="en-US" dirty="0"/>
              <a:t> </a:t>
            </a:r>
            <a:r>
              <a:rPr lang="en-US" dirty="0" err="1"/>
              <a:t>puluh</a:t>
            </a:r>
            <a:r>
              <a:rPr lang="en-US" dirty="0"/>
              <a:t> </a:t>
            </a:r>
            <a:r>
              <a:rPr lang="en-US" dirty="0" err="1"/>
              <a:t>persen</a:t>
            </a:r>
            <a:r>
              <a:rPr lang="en-US" dirty="0"/>
              <a:t>) </a:t>
            </a:r>
            <a:r>
              <a:rPr lang="en-US" dirty="0" err="1"/>
              <a:t>atau</a:t>
            </a:r>
            <a:r>
              <a:rPr lang="en-US" dirty="0"/>
              <a:t> </a:t>
            </a:r>
            <a:r>
              <a:rPr lang="en-US" dirty="0" err="1"/>
              <a:t>lebih</a:t>
            </a:r>
            <a:r>
              <a:rPr lang="en-US" dirty="0"/>
              <a:t> </a:t>
            </a:r>
            <a:r>
              <a:rPr lang="en-US" dirty="0" err="1"/>
              <a:t>dari</a:t>
            </a:r>
            <a:r>
              <a:rPr lang="en-US" dirty="0"/>
              <a:t> </a:t>
            </a:r>
            <a:r>
              <a:rPr lang="en-US" dirty="0" err="1"/>
              <a:t>keseluruhan</a:t>
            </a:r>
            <a:r>
              <a:rPr lang="en-US" dirty="0"/>
              <a:t> </a:t>
            </a:r>
            <a:r>
              <a:rPr lang="en-US" dirty="0" err="1"/>
              <a:t>saham</a:t>
            </a:r>
            <a:r>
              <a:rPr lang="en-US" dirty="0"/>
              <a:t> yang </a:t>
            </a:r>
            <a:r>
              <a:rPr lang="en-US" dirty="0" err="1"/>
              <a:t>disetor</a:t>
            </a:r>
            <a:r>
              <a:rPr lang="en-US" dirty="0"/>
              <a:t> </a:t>
            </a:r>
            <a:r>
              <a:rPr lang="en-US" dirty="0" err="1"/>
              <a:t>dan</a:t>
            </a:r>
            <a:r>
              <a:rPr lang="en-US" dirty="0"/>
              <a:t> </a:t>
            </a:r>
            <a:endParaRPr lang="id-ID" dirty="0"/>
          </a:p>
          <a:p>
            <a:pPr marL="514350" lvl="0" indent="-514350" algn="just">
              <a:buFont typeface="+mj-lt"/>
              <a:buAutoNum type="arabicPeriod"/>
            </a:pPr>
            <a:r>
              <a:rPr lang="en-US" dirty="0" err="1"/>
              <a:t>Saham</a:t>
            </a:r>
            <a:r>
              <a:rPr lang="en-US" dirty="0"/>
              <a:t> </a:t>
            </a:r>
            <a:r>
              <a:rPr lang="en-US" dirty="0" err="1"/>
              <a:t>tersebut</a:t>
            </a:r>
            <a:r>
              <a:rPr lang="en-US" dirty="0"/>
              <a:t> </a:t>
            </a:r>
            <a:r>
              <a:rPr lang="en-US" dirty="0" err="1"/>
              <a:t>dimiliki</a:t>
            </a:r>
            <a:r>
              <a:rPr lang="en-US" dirty="0"/>
              <a:t> paling </a:t>
            </a:r>
            <a:r>
              <a:rPr lang="en-US" dirty="0" err="1"/>
              <a:t>sedikit</a:t>
            </a:r>
            <a:r>
              <a:rPr lang="en-US" dirty="0"/>
              <a:t> </a:t>
            </a:r>
            <a:r>
              <a:rPr lang="en-US" dirty="0" err="1"/>
              <a:t>oleh</a:t>
            </a:r>
            <a:r>
              <a:rPr lang="en-US" dirty="0"/>
              <a:t> 300 (</a:t>
            </a:r>
            <a:r>
              <a:rPr lang="en-US" dirty="0" err="1"/>
              <a:t>tiga</a:t>
            </a:r>
            <a:r>
              <a:rPr lang="en-US" dirty="0"/>
              <a:t> </a:t>
            </a:r>
            <a:r>
              <a:rPr lang="en-US" dirty="0" err="1"/>
              <a:t>ratus</a:t>
            </a:r>
            <a:r>
              <a:rPr lang="en-US" dirty="0"/>
              <a:t>) </a:t>
            </a:r>
            <a:r>
              <a:rPr lang="en-US" dirty="0" err="1"/>
              <a:t>Pihak</a:t>
            </a:r>
            <a:r>
              <a:rPr lang="en-US" dirty="0"/>
              <a:t>.</a:t>
            </a:r>
            <a:endParaRPr lang="id-ID" dirty="0"/>
          </a:p>
          <a:p>
            <a:pPr marL="514350" lvl="0" indent="-514350" algn="just">
              <a:buFont typeface="+mj-lt"/>
              <a:buAutoNum type="arabicPeriod"/>
            </a:pPr>
            <a:r>
              <a:rPr lang="en-US" dirty="0" err="1"/>
              <a:t>Masing-masing</a:t>
            </a:r>
            <a:r>
              <a:rPr lang="en-US" dirty="0"/>
              <a:t> </a:t>
            </a:r>
            <a:r>
              <a:rPr lang="en-US" dirty="0" err="1"/>
              <a:t>Pihak</a:t>
            </a:r>
            <a:r>
              <a:rPr lang="en-US" dirty="0"/>
              <a:t> </a:t>
            </a:r>
            <a:r>
              <a:rPr lang="en-US" dirty="0" err="1"/>
              <a:t>tersebut</a:t>
            </a:r>
            <a:r>
              <a:rPr lang="en-US" dirty="0"/>
              <a:t> </a:t>
            </a:r>
            <a:r>
              <a:rPr lang="en-US" dirty="0" err="1"/>
              <a:t>hanya</a:t>
            </a:r>
            <a:r>
              <a:rPr lang="en-US" dirty="0"/>
              <a:t> </a:t>
            </a:r>
            <a:r>
              <a:rPr lang="en-US" dirty="0" err="1"/>
              <a:t>boleh</a:t>
            </a:r>
            <a:r>
              <a:rPr lang="en-US" dirty="0"/>
              <a:t> </a:t>
            </a:r>
            <a:r>
              <a:rPr lang="en-US" dirty="0" err="1"/>
              <a:t>memiliki</a:t>
            </a:r>
            <a:r>
              <a:rPr lang="en-US" dirty="0"/>
              <a:t> </a:t>
            </a:r>
            <a:r>
              <a:rPr lang="en-US" dirty="0" err="1"/>
              <a:t>saham</a:t>
            </a:r>
            <a:r>
              <a:rPr lang="en-US" dirty="0"/>
              <a:t> </a:t>
            </a:r>
            <a:r>
              <a:rPr lang="en-US" dirty="0" err="1"/>
              <a:t>kurang</a:t>
            </a:r>
            <a:r>
              <a:rPr lang="en-US" dirty="0"/>
              <a:t> </a:t>
            </a:r>
            <a:r>
              <a:rPr lang="en-US" dirty="0" err="1"/>
              <a:t>dari</a:t>
            </a:r>
            <a:r>
              <a:rPr lang="en-US" dirty="0"/>
              <a:t> 5% (lima </a:t>
            </a:r>
            <a:r>
              <a:rPr lang="en-US" dirty="0" err="1"/>
              <a:t>persen</a:t>
            </a:r>
            <a:r>
              <a:rPr lang="en-US" dirty="0"/>
              <a:t>) </a:t>
            </a:r>
            <a:r>
              <a:rPr lang="en-US" dirty="0" err="1"/>
              <a:t>dari</a:t>
            </a:r>
            <a:r>
              <a:rPr lang="en-US" dirty="0"/>
              <a:t> </a:t>
            </a:r>
            <a:r>
              <a:rPr lang="en-US" dirty="0" err="1"/>
              <a:t>keseluruhan</a:t>
            </a:r>
            <a:r>
              <a:rPr lang="en-US" dirty="0"/>
              <a:t> </a:t>
            </a:r>
            <a:r>
              <a:rPr lang="en-US" dirty="0" err="1"/>
              <a:t>saham</a:t>
            </a:r>
            <a:r>
              <a:rPr lang="en-US" dirty="0"/>
              <a:t> yang </a:t>
            </a:r>
            <a:r>
              <a:rPr lang="en-US" dirty="0" err="1"/>
              <a:t>disetor</a:t>
            </a:r>
            <a:r>
              <a:rPr lang="en-US" dirty="0"/>
              <a:t>.</a:t>
            </a:r>
            <a:endParaRPr lang="id-ID" dirty="0"/>
          </a:p>
          <a:p>
            <a:pPr marL="514350" indent="-514350" algn="just">
              <a:buFont typeface="+mj-lt"/>
              <a:buAutoNum type="arabicPeriod"/>
            </a:pPr>
            <a:r>
              <a:rPr lang="en-US" dirty="0" err="1"/>
              <a:t>Ketentuan</a:t>
            </a:r>
            <a:r>
              <a:rPr lang="en-US" dirty="0"/>
              <a:t> </a:t>
            </a:r>
            <a:r>
              <a:rPr lang="en-US" dirty="0" err="1"/>
              <a:t>sebagaimana</a:t>
            </a:r>
            <a:r>
              <a:rPr lang="en-US" dirty="0"/>
              <a:t> </a:t>
            </a:r>
            <a:r>
              <a:rPr lang="en-US" dirty="0" err="1"/>
              <a:t>dimaksud</a:t>
            </a:r>
            <a:r>
              <a:rPr lang="en-US" dirty="0"/>
              <a:t> </a:t>
            </a:r>
            <a:r>
              <a:rPr lang="en-US" dirty="0" err="1"/>
              <a:t>dalam</a:t>
            </a:r>
            <a:r>
              <a:rPr lang="en-US" dirty="0"/>
              <a:t> </a:t>
            </a:r>
            <a:r>
              <a:rPr lang="en-US" dirty="0" err="1"/>
              <a:t>huruf</a:t>
            </a:r>
            <a:r>
              <a:rPr lang="en-US" dirty="0"/>
              <a:t> a, </a:t>
            </a:r>
            <a:r>
              <a:rPr lang="en-US" dirty="0" err="1"/>
              <a:t>huruf</a:t>
            </a:r>
            <a:r>
              <a:rPr lang="en-US" dirty="0"/>
              <a:t> b, </a:t>
            </a:r>
            <a:r>
              <a:rPr lang="en-US" dirty="0" err="1"/>
              <a:t>dan</a:t>
            </a:r>
            <a:r>
              <a:rPr lang="en-US" dirty="0"/>
              <a:t> </a:t>
            </a:r>
            <a:r>
              <a:rPr lang="en-US" dirty="0" err="1"/>
              <a:t>huruf</a:t>
            </a:r>
            <a:r>
              <a:rPr lang="en-US" dirty="0"/>
              <a:t> c </a:t>
            </a:r>
            <a:r>
              <a:rPr lang="en-US" dirty="0" err="1"/>
              <a:t>harus</a:t>
            </a:r>
            <a:r>
              <a:rPr lang="en-US" dirty="0"/>
              <a:t> </a:t>
            </a:r>
            <a:r>
              <a:rPr lang="en-US" dirty="0" err="1"/>
              <a:t>dipenuhi</a:t>
            </a:r>
            <a:r>
              <a:rPr lang="en-US" dirty="0"/>
              <a:t> </a:t>
            </a:r>
            <a:r>
              <a:rPr lang="en-US" dirty="0" err="1"/>
              <a:t>dalam</a:t>
            </a:r>
            <a:r>
              <a:rPr lang="en-US" dirty="0"/>
              <a:t> </a:t>
            </a:r>
            <a:r>
              <a:rPr lang="en-US" dirty="0" err="1"/>
              <a:t>waktu</a:t>
            </a:r>
            <a:r>
              <a:rPr lang="en-US" dirty="0"/>
              <a:t> paling </a:t>
            </a:r>
            <a:r>
              <a:rPr lang="en-US" dirty="0" err="1"/>
              <a:t>singkat</a:t>
            </a:r>
            <a:r>
              <a:rPr lang="en-US" dirty="0"/>
              <a:t> 183 (</a:t>
            </a:r>
            <a:r>
              <a:rPr lang="en-US" dirty="0" err="1"/>
              <a:t>seratus</a:t>
            </a:r>
            <a:r>
              <a:rPr lang="en-US" dirty="0"/>
              <a:t> </a:t>
            </a:r>
            <a:r>
              <a:rPr lang="en-US" dirty="0" err="1"/>
              <a:t>delapan</a:t>
            </a:r>
            <a:r>
              <a:rPr lang="en-US" dirty="0"/>
              <a:t> </a:t>
            </a:r>
            <a:r>
              <a:rPr lang="en-US" dirty="0" err="1"/>
              <a:t>puluh</a:t>
            </a:r>
            <a:r>
              <a:rPr lang="en-US" dirty="0"/>
              <a:t> </a:t>
            </a:r>
            <a:r>
              <a:rPr lang="en-US" dirty="0" err="1"/>
              <a:t>tiga</a:t>
            </a:r>
            <a:r>
              <a:rPr lang="en-US" dirty="0"/>
              <a:t>) </a:t>
            </a:r>
            <a:r>
              <a:rPr lang="en-US" dirty="0" err="1"/>
              <a:t>hari</a:t>
            </a:r>
            <a:r>
              <a:rPr lang="en-US" dirty="0"/>
              <a:t> </a:t>
            </a:r>
            <a:r>
              <a:rPr lang="en-US" dirty="0" err="1"/>
              <a:t>kalender</a:t>
            </a:r>
            <a:r>
              <a:rPr lang="en-US" dirty="0"/>
              <a:t> </a:t>
            </a:r>
            <a:r>
              <a:rPr lang="en-US" dirty="0" err="1"/>
              <a:t>dalam</a:t>
            </a:r>
            <a:r>
              <a:rPr lang="en-US" dirty="0"/>
              <a:t> </a:t>
            </a:r>
            <a:r>
              <a:rPr lang="en-US" dirty="0" err="1"/>
              <a:t>jangka</a:t>
            </a:r>
            <a:r>
              <a:rPr lang="en-US" dirty="0"/>
              <a:t> </a:t>
            </a:r>
            <a:r>
              <a:rPr lang="en-US" dirty="0" err="1"/>
              <a:t>waktu</a:t>
            </a:r>
            <a:r>
              <a:rPr lang="en-US" dirty="0"/>
              <a:t> 1 (</a:t>
            </a:r>
            <a:r>
              <a:rPr lang="en-US" dirty="0" err="1"/>
              <a:t>satu</a:t>
            </a:r>
            <a:r>
              <a:rPr lang="en-US" dirty="0"/>
              <a:t>) </a:t>
            </a:r>
            <a:r>
              <a:rPr lang="en-US" dirty="0" err="1"/>
              <a:t>Tahun</a:t>
            </a:r>
            <a:r>
              <a:rPr lang="en-US" dirty="0"/>
              <a:t> </a:t>
            </a:r>
            <a:r>
              <a:rPr lang="en-US" dirty="0" err="1"/>
              <a:t>Pajak</a:t>
            </a:r>
            <a:r>
              <a:rPr lang="en-US" dirty="0"/>
              <a:t>. </a:t>
            </a:r>
            <a:endParaRPr lang="id-ID" dirty="0"/>
          </a:p>
        </p:txBody>
      </p:sp>
    </p:spTree>
    <p:extLst>
      <p:ext uri="{BB962C8B-B14F-4D97-AF65-F5344CB8AC3E}">
        <p14:creationId xmlns:p14="http://schemas.microsoft.com/office/powerpoint/2010/main" val="38588006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1A9A6-B2D1-410B-9DDD-02AAF1DB1D5C}"/>
              </a:ext>
            </a:extLst>
          </p:cNvPr>
          <p:cNvSpPr>
            <a:spLocks noGrp="1"/>
          </p:cNvSpPr>
          <p:nvPr>
            <p:ph type="title"/>
          </p:nvPr>
        </p:nvSpPr>
        <p:spPr/>
        <p:txBody>
          <a:bodyPr/>
          <a:lstStyle/>
          <a:p>
            <a:endParaRPr lang="id-ID"/>
          </a:p>
        </p:txBody>
      </p:sp>
      <p:sp>
        <p:nvSpPr>
          <p:cNvPr id="3" name="Content Placeholder 2">
            <a:extLst>
              <a:ext uri="{FF2B5EF4-FFF2-40B4-BE49-F238E27FC236}">
                <a16:creationId xmlns:a16="http://schemas.microsoft.com/office/drawing/2014/main" id="{1FF670F6-EA35-4307-871A-11D5B5245D05}"/>
              </a:ext>
            </a:extLst>
          </p:cNvPr>
          <p:cNvSpPr>
            <a:spLocks noGrp="1"/>
          </p:cNvSpPr>
          <p:nvPr>
            <p:ph idx="1"/>
          </p:nvPr>
        </p:nvSpPr>
        <p:spPr/>
        <p:txBody>
          <a:bodyPr/>
          <a:lstStyle/>
          <a:p>
            <a:r>
              <a:rPr lang="en-US" b="1" i="1" dirty="0" err="1"/>
              <a:t>Fasilitas</a:t>
            </a:r>
            <a:r>
              <a:rPr lang="en-US" b="1" i="1" dirty="0"/>
              <a:t> </a:t>
            </a:r>
            <a:r>
              <a:rPr lang="en-US" b="1" i="1" dirty="0" err="1"/>
              <a:t>Penurunan</a:t>
            </a:r>
            <a:r>
              <a:rPr lang="en-US" b="1" i="1" dirty="0"/>
              <a:t> Tarif </a:t>
            </a:r>
            <a:r>
              <a:rPr lang="en-US" b="1" i="1" dirty="0" err="1"/>
              <a:t>PPh</a:t>
            </a:r>
            <a:r>
              <a:rPr lang="en-US" b="1" i="1" dirty="0"/>
              <a:t> </a:t>
            </a:r>
            <a:r>
              <a:rPr lang="en-US" b="1" i="1" dirty="0" err="1"/>
              <a:t>Wajib</a:t>
            </a:r>
            <a:r>
              <a:rPr lang="en-US" b="1" i="1" dirty="0"/>
              <a:t> </a:t>
            </a:r>
            <a:r>
              <a:rPr lang="en-US" b="1" i="1" dirty="0" err="1"/>
              <a:t>Pajak</a:t>
            </a:r>
            <a:r>
              <a:rPr lang="en-US" b="1" i="1" dirty="0"/>
              <a:t> </a:t>
            </a:r>
            <a:r>
              <a:rPr lang="en-US" b="1" i="1" dirty="0" err="1"/>
              <a:t>badan</a:t>
            </a:r>
            <a:r>
              <a:rPr lang="en-US" b="1" i="1" dirty="0"/>
              <a:t> </a:t>
            </a:r>
            <a:r>
              <a:rPr lang="en-US" b="1" i="1" dirty="0" err="1"/>
              <a:t>dalam</a:t>
            </a:r>
            <a:r>
              <a:rPr lang="en-US" b="1" i="1" dirty="0"/>
              <a:t> </a:t>
            </a:r>
            <a:r>
              <a:rPr lang="en-US" b="1" i="1" dirty="0" err="1"/>
              <a:t>negeri</a:t>
            </a:r>
            <a:br>
              <a:rPr lang="en-US" b="1" i="1" dirty="0"/>
            </a:br>
            <a:r>
              <a:rPr lang="fr-FR" b="1" i="1" dirty="0"/>
              <a:t>(</a:t>
            </a:r>
            <a:r>
              <a:rPr lang="fr-FR" b="1" i="1" u="sng" dirty="0"/>
              <a:t>UU </a:t>
            </a:r>
            <a:r>
              <a:rPr lang="fr-FR" b="1" i="1" u="sng" dirty="0" err="1"/>
              <a:t>Nomor</a:t>
            </a:r>
            <a:r>
              <a:rPr lang="fr-FR" b="1" i="1" u="sng" dirty="0"/>
              <a:t> 36 </a:t>
            </a:r>
            <a:r>
              <a:rPr lang="fr-FR" b="1" i="1" u="sng" dirty="0" err="1"/>
              <a:t>Tahun</a:t>
            </a:r>
            <a:r>
              <a:rPr lang="fr-FR" b="1" i="1" u="sng" dirty="0"/>
              <a:t> 2008 </a:t>
            </a:r>
            <a:r>
              <a:rPr lang="fr-FR" b="1" i="1" u="sng" dirty="0" err="1"/>
              <a:t>Pasal</a:t>
            </a:r>
            <a:r>
              <a:rPr lang="fr-FR" b="1" i="1" u="sng" dirty="0"/>
              <a:t> 31 E  &amp; </a:t>
            </a:r>
            <a:r>
              <a:rPr lang="fr-FR" b="1" i="1" u="sng" dirty="0" err="1"/>
              <a:t>penjelasan</a:t>
            </a:r>
            <a:r>
              <a:rPr lang="fr-FR" b="1" i="1" u="sng" dirty="0"/>
              <a:t>, SE-66/PJ/2010</a:t>
            </a:r>
            <a:r>
              <a:rPr lang="fr-FR" b="1" i="1" dirty="0"/>
              <a:t>)</a:t>
            </a:r>
            <a:endParaRPr lang="id-ID" dirty="0"/>
          </a:p>
          <a:p>
            <a:pPr algn="just"/>
            <a:r>
              <a:rPr lang="fr-FR" dirty="0" err="1"/>
              <a:t>Wajib</a:t>
            </a:r>
            <a:r>
              <a:rPr lang="fr-FR" dirty="0"/>
              <a:t> </a:t>
            </a:r>
            <a:r>
              <a:rPr lang="fr-FR" dirty="0" err="1"/>
              <a:t>Pajak</a:t>
            </a:r>
            <a:r>
              <a:rPr lang="fr-FR" dirty="0"/>
              <a:t> </a:t>
            </a:r>
            <a:r>
              <a:rPr lang="fr-FR" dirty="0" err="1"/>
              <a:t>badan</a:t>
            </a:r>
            <a:r>
              <a:rPr lang="fr-FR" dirty="0"/>
              <a:t> </a:t>
            </a:r>
            <a:r>
              <a:rPr lang="fr-FR" dirty="0" err="1"/>
              <a:t>dalam</a:t>
            </a:r>
            <a:r>
              <a:rPr lang="fr-FR" dirty="0"/>
              <a:t> </a:t>
            </a:r>
            <a:r>
              <a:rPr lang="fr-FR" dirty="0" err="1"/>
              <a:t>negeri</a:t>
            </a:r>
            <a:r>
              <a:rPr lang="fr-FR" dirty="0"/>
              <a:t> </a:t>
            </a:r>
            <a:r>
              <a:rPr lang="fr-FR" dirty="0" err="1"/>
              <a:t>dengan</a:t>
            </a:r>
            <a:r>
              <a:rPr lang="fr-FR" dirty="0"/>
              <a:t> </a:t>
            </a:r>
            <a:r>
              <a:rPr lang="fr-FR" dirty="0" err="1"/>
              <a:t>peredaran</a:t>
            </a:r>
            <a:r>
              <a:rPr lang="fr-FR" dirty="0"/>
              <a:t> </a:t>
            </a:r>
            <a:r>
              <a:rPr lang="fr-FR" dirty="0" err="1"/>
              <a:t>bruto</a:t>
            </a:r>
            <a:r>
              <a:rPr lang="fr-FR" dirty="0"/>
              <a:t> </a:t>
            </a:r>
            <a:r>
              <a:rPr lang="fr-FR" dirty="0" err="1"/>
              <a:t>sampai</a:t>
            </a:r>
            <a:r>
              <a:rPr lang="fr-FR" dirty="0"/>
              <a:t> </a:t>
            </a:r>
            <a:r>
              <a:rPr lang="fr-FR" dirty="0" err="1"/>
              <a:t>dengan</a:t>
            </a:r>
            <a:r>
              <a:rPr lang="fr-FR" dirty="0"/>
              <a:t> Rp50.000.000.000,00 (lima </a:t>
            </a:r>
            <a:r>
              <a:rPr lang="fr-FR" dirty="0" err="1"/>
              <a:t>puluh</a:t>
            </a:r>
            <a:r>
              <a:rPr lang="fr-FR" dirty="0"/>
              <a:t> </a:t>
            </a:r>
            <a:r>
              <a:rPr lang="fr-FR" dirty="0" err="1"/>
              <a:t>miliar</a:t>
            </a:r>
            <a:r>
              <a:rPr lang="fr-FR" dirty="0"/>
              <a:t> rupiah) </a:t>
            </a:r>
            <a:r>
              <a:rPr lang="fr-FR" dirty="0" err="1"/>
              <a:t>mendapat</a:t>
            </a:r>
            <a:r>
              <a:rPr lang="fr-FR" dirty="0"/>
              <a:t> </a:t>
            </a:r>
            <a:r>
              <a:rPr lang="fr-FR" dirty="0" err="1"/>
              <a:t>fasilitas</a:t>
            </a:r>
            <a:r>
              <a:rPr lang="fr-FR" dirty="0"/>
              <a:t> </a:t>
            </a:r>
            <a:r>
              <a:rPr lang="fr-FR" dirty="0" err="1"/>
              <a:t>berupa</a:t>
            </a:r>
            <a:r>
              <a:rPr lang="fr-FR" dirty="0"/>
              <a:t> </a:t>
            </a:r>
            <a:r>
              <a:rPr lang="fr-FR" dirty="0" err="1"/>
              <a:t>pengurangan</a:t>
            </a:r>
            <a:r>
              <a:rPr lang="fr-FR" dirty="0"/>
              <a:t> tarif </a:t>
            </a:r>
            <a:r>
              <a:rPr lang="fr-FR" dirty="0" err="1"/>
              <a:t>sebesar</a:t>
            </a:r>
            <a:r>
              <a:rPr lang="fr-FR" dirty="0"/>
              <a:t> 50% (lima </a:t>
            </a:r>
            <a:r>
              <a:rPr lang="fr-FR" dirty="0" err="1"/>
              <a:t>puluh</a:t>
            </a:r>
            <a:r>
              <a:rPr lang="fr-FR" dirty="0"/>
              <a:t> </a:t>
            </a:r>
            <a:r>
              <a:rPr lang="fr-FR" dirty="0" err="1"/>
              <a:t>persen</a:t>
            </a:r>
            <a:r>
              <a:rPr lang="fr-FR" dirty="0"/>
              <a:t>) dari tarif </a:t>
            </a:r>
            <a:r>
              <a:rPr lang="fr-FR" dirty="0" err="1"/>
              <a:t>sebagaimana</a:t>
            </a:r>
            <a:r>
              <a:rPr lang="fr-FR" dirty="0"/>
              <a:t> </a:t>
            </a:r>
            <a:r>
              <a:rPr lang="fr-FR" dirty="0" err="1"/>
              <a:t>dimaksud</a:t>
            </a:r>
            <a:r>
              <a:rPr lang="fr-FR" dirty="0"/>
              <a:t> </a:t>
            </a:r>
            <a:r>
              <a:rPr lang="fr-FR" dirty="0" err="1"/>
              <a:t>dalam</a:t>
            </a:r>
            <a:r>
              <a:rPr lang="fr-FR" dirty="0"/>
              <a:t> </a:t>
            </a:r>
            <a:r>
              <a:rPr lang="fr-FR" dirty="0" err="1"/>
              <a:t>Pasal</a:t>
            </a:r>
            <a:r>
              <a:rPr lang="fr-FR" dirty="0"/>
              <a:t> 17 </a:t>
            </a:r>
            <a:r>
              <a:rPr lang="fr-FR" dirty="0" err="1"/>
              <a:t>ayat</a:t>
            </a:r>
            <a:r>
              <a:rPr lang="fr-FR" dirty="0"/>
              <a:t> (1) </a:t>
            </a:r>
            <a:r>
              <a:rPr lang="fr-FR" dirty="0" err="1"/>
              <a:t>huruf</a:t>
            </a:r>
            <a:r>
              <a:rPr lang="fr-FR" dirty="0"/>
              <a:t> b dan </a:t>
            </a:r>
            <a:r>
              <a:rPr lang="fr-FR" dirty="0" err="1"/>
              <a:t>ayat</a:t>
            </a:r>
            <a:r>
              <a:rPr lang="fr-FR" dirty="0"/>
              <a:t> (2a) yang </a:t>
            </a:r>
            <a:r>
              <a:rPr lang="fr-FR" dirty="0" err="1"/>
              <a:t>dikenakan</a:t>
            </a:r>
            <a:r>
              <a:rPr lang="fr-FR" dirty="0"/>
              <a:t> </a:t>
            </a:r>
            <a:r>
              <a:rPr lang="fr-FR" dirty="0" err="1"/>
              <a:t>atas</a:t>
            </a:r>
            <a:r>
              <a:rPr lang="fr-FR" dirty="0"/>
              <a:t> </a:t>
            </a:r>
            <a:r>
              <a:rPr lang="fr-FR" dirty="0" err="1"/>
              <a:t>Penghasilan</a:t>
            </a:r>
            <a:r>
              <a:rPr lang="fr-FR" dirty="0"/>
              <a:t> </a:t>
            </a:r>
            <a:r>
              <a:rPr lang="fr-FR" dirty="0" err="1"/>
              <a:t>Kena</a:t>
            </a:r>
            <a:r>
              <a:rPr lang="fr-FR" dirty="0"/>
              <a:t> </a:t>
            </a:r>
            <a:r>
              <a:rPr lang="fr-FR" dirty="0" err="1"/>
              <a:t>Pajak</a:t>
            </a:r>
            <a:r>
              <a:rPr lang="fr-FR" dirty="0"/>
              <a:t> dari </a:t>
            </a:r>
            <a:r>
              <a:rPr lang="fr-FR" dirty="0" err="1"/>
              <a:t>bagian</a:t>
            </a:r>
            <a:r>
              <a:rPr lang="fr-FR" dirty="0"/>
              <a:t> </a:t>
            </a:r>
            <a:r>
              <a:rPr lang="fr-FR" dirty="0" err="1"/>
              <a:t>peredaran</a:t>
            </a:r>
            <a:r>
              <a:rPr lang="fr-FR" dirty="0"/>
              <a:t> </a:t>
            </a:r>
            <a:r>
              <a:rPr lang="fr-FR" dirty="0" err="1"/>
              <a:t>bruto</a:t>
            </a:r>
            <a:r>
              <a:rPr lang="fr-FR" dirty="0"/>
              <a:t> </a:t>
            </a:r>
            <a:r>
              <a:rPr lang="fr-FR" dirty="0" err="1"/>
              <a:t>sampai</a:t>
            </a:r>
            <a:r>
              <a:rPr lang="fr-FR" dirty="0"/>
              <a:t> </a:t>
            </a:r>
            <a:r>
              <a:rPr lang="fr-FR" dirty="0" err="1"/>
              <a:t>dengan</a:t>
            </a:r>
            <a:r>
              <a:rPr lang="fr-FR" dirty="0"/>
              <a:t> Rp4.800.000.000,00 (</a:t>
            </a:r>
            <a:r>
              <a:rPr lang="fr-FR" dirty="0" err="1"/>
              <a:t>empat</a:t>
            </a:r>
            <a:r>
              <a:rPr lang="fr-FR" dirty="0"/>
              <a:t> </a:t>
            </a:r>
            <a:r>
              <a:rPr lang="fr-FR" dirty="0" err="1"/>
              <a:t>miliar</a:t>
            </a:r>
            <a:r>
              <a:rPr lang="fr-FR" dirty="0"/>
              <a:t> </a:t>
            </a:r>
            <a:r>
              <a:rPr lang="fr-FR" dirty="0" err="1"/>
              <a:t>delapan</a:t>
            </a:r>
            <a:r>
              <a:rPr lang="fr-FR" dirty="0"/>
              <a:t> </a:t>
            </a:r>
            <a:r>
              <a:rPr lang="fr-FR" dirty="0" err="1"/>
              <a:t>ratus</a:t>
            </a:r>
            <a:r>
              <a:rPr lang="fr-FR" dirty="0"/>
              <a:t> juta rupiah).</a:t>
            </a:r>
            <a:endParaRPr lang="id-ID" dirty="0"/>
          </a:p>
        </p:txBody>
      </p:sp>
    </p:spTree>
    <p:extLst>
      <p:ext uri="{BB962C8B-B14F-4D97-AF65-F5344CB8AC3E}">
        <p14:creationId xmlns:p14="http://schemas.microsoft.com/office/powerpoint/2010/main" val="41049764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D54182-F02C-434A-AE33-9BCFBD00B541}"/>
              </a:ext>
            </a:extLst>
          </p:cNvPr>
          <p:cNvSpPr>
            <a:spLocks noGrp="1"/>
          </p:cNvSpPr>
          <p:nvPr>
            <p:ph idx="1"/>
          </p:nvPr>
        </p:nvSpPr>
        <p:spPr>
          <a:xfrm>
            <a:off x="838200" y="884721"/>
            <a:ext cx="10515600" cy="5423314"/>
          </a:xfrm>
        </p:spPr>
        <p:txBody>
          <a:bodyPr>
            <a:noAutofit/>
          </a:bodyPr>
          <a:lstStyle/>
          <a:p>
            <a:pPr marL="0" indent="0">
              <a:buNone/>
            </a:pPr>
            <a:r>
              <a:rPr lang="en-US" sz="1600" dirty="0" err="1">
                <a:latin typeface="Times New Roman" panose="02020603050405020304" pitchFamily="18" charset="0"/>
                <a:cs typeface="Times New Roman" panose="02020603050405020304" pitchFamily="18" charset="0"/>
              </a:rPr>
              <a:t>Ketentuan-ketentuan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Pasal</a:t>
            </a:r>
            <a:r>
              <a:rPr lang="en-US" sz="1600" dirty="0">
                <a:latin typeface="Times New Roman" panose="02020603050405020304" pitchFamily="18" charset="0"/>
                <a:cs typeface="Times New Roman" panose="02020603050405020304" pitchFamily="18" charset="0"/>
              </a:rPr>
              <a:t> 31 E UU No. 36 </a:t>
            </a:r>
            <a:r>
              <a:rPr lang="en-US" sz="1600" dirty="0" err="1">
                <a:latin typeface="Times New Roman" panose="02020603050405020304" pitchFamily="18" charset="0"/>
                <a:cs typeface="Times New Roman" panose="02020603050405020304" pitchFamily="18" charset="0"/>
              </a:rPr>
              <a:t>tahun</a:t>
            </a:r>
            <a:r>
              <a:rPr lang="en-US" sz="1600" dirty="0">
                <a:latin typeface="Times New Roman" panose="02020603050405020304" pitchFamily="18" charset="0"/>
                <a:cs typeface="Times New Roman" panose="02020603050405020304" pitchFamily="18" charset="0"/>
              </a:rPr>
              <a:t> 2008 </a:t>
            </a:r>
            <a:r>
              <a:rPr lang="en-US" sz="1600" dirty="0" err="1">
                <a:latin typeface="Times New Roman" panose="02020603050405020304" pitchFamily="18" charset="0"/>
                <a:cs typeface="Times New Roman" panose="02020603050405020304" pitchFamily="18" charset="0"/>
              </a:rPr>
              <a:t>sbb</a:t>
            </a:r>
            <a:r>
              <a:rPr lang="en-US" sz="1600" dirty="0">
                <a:latin typeface="Times New Roman" panose="02020603050405020304" pitchFamily="18" charset="0"/>
                <a:cs typeface="Times New Roman" panose="02020603050405020304" pitchFamily="18" charset="0"/>
              </a:rPr>
              <a:t> :</a:t>
            </a:r>
          </a:p>
          <a:p>
            <a:pPr marL="514350" indent="-514350" algn="just">
              <a:buFont typeface="+mj-lt"/>
              <a:buAutoNum type="alphaLcPeriod"/>
            </a:pPr>
            <a:r>
              <a:rPr lang="en-US" sz="1600" dirty="0" err="1">
                <a:latin typeface="Times New Roman" panose="02020603050405020304" pitchFamily="18" charset="0"/>
                <a:cs typeface="Times New Roman" panose="02020603050405020304" pitchFamily="18" charset="0"/>
              </a:rPr>
              <a:t>Fasilitas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pengurangan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tarif</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sesuai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dengan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Pasal</a:t>
            </a:r>
            <a:r>
              <a:rPr lang="en-US" sz="1600" dirty="0">
                <a:latin typeface="Times New Roman" panose="02020603050405020304" pitchFamily="18" charset="0"/>
                <a:cs typeface="Times New Roman" panose="02020603050405020304" pitchFamily="18" charset="0"/>
              </a:rPr>
              <a:t> 31E </a:t>
            </a:r>
            <a:r>
              <a:rPr lang="en-US" sz="1600" dirty="0" err="1">
                <a:latin typeface="Times New Roman" panose="02020603050405020304" pitchFamily="18" charset="0"/>
                <a:cs typeface="Times New Roman" panose="02020603050405020304" pitchFamily="18" charset="0"/>
              </a:rPr>
              <a:t>ayat</a:t>
            </a:r>
            <a:r>
              <a:rPr lang="en-US" sz="1600" dirty="0">
                <a:latin typeface="Times New Roman" panose="02020603050405020304" pitchFamily="18" charset="0"/>
                <a:cs typeface="Times New Roman" panose="02020603050405020304" pitchFamily="18" charset="0"/>
              </a:rPr>
              <a:t> (1) </a:t>
            </a:r>
            <a:r>
              <a:rPr lang="en-US" sz="1600" dirty="0" err="1">
                <a:latin typeface="Times New Roman" panose="02020603050405020304" pitchFamily="18" charset="0"/>
                <a:cs typeface="Times New Roman" panose="02020603050405020304" pitchFamily="18" charset="0"/>
              </a:rPr>
              <a:t>Undang-Undang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Pajak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Penghasilan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dilaksanakan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dengan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cara</a:t>
            </a:r>
            <a:r>
              <a:rPr lang="en-US" sz="1600" dirty="0">
                <a:latin typeface="Times New Roman" panose="02020603050405020304" pitchFamily="18" charset="0"/>
                <a:cs typeface="Times New Roman" panose="02020603050405020304" pitchFamily="18" charset="0"/>
              </a:rPr>
              <a:t> </a:t>
            </a:r>
            <a:r>
              <a:rPr lang="en-US" sz="1600" i="1" dirty="0">
                <a:latin typeface="Times New Roman" panose="02020603050405020304" pitchFamily="18" charset="0"/>
                <a:cs typeface="Times New Roman" panose="02020603050405020304" pitchFamily="18" charset="0"/>
              </a:rPr>
              <a:t>self assessment </a:t>
            </a:r>
            <a:r>
              <a:rPr lang="en-US" sz="1600" dirty="0" err="1">
                <a:latin typeface="Times New Roman" panose="02020603050405020304" pitchFamily="18" charset="0"/>
                <a:cs typeface="Times New Roman" panose="02020603050405020304" pitchFamily="18" charset="0"/>
              </a:rPr>
              <a:t>pada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saat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penyampaian</a:t>
            </a:r>
            <a:r>
              <a:rPr lang="en-US" sz="1600" dirty="0">
                <a:latin typeface="Times New Roman" panose="02020603050405020304" pitchFamily="18" charset="0"/>
                <a:cs typeface="Times New Roman" panose="02020603050405020304" pitchFamily="18" charset="0"/>
              </a:rPr>
              <a:t> Surat </a:t>
            </a:r>
            <a:r>
              <a:rPr lang="en-US" sz="1600" dirty="0" err="1">
                <a:latin typeface="Times New Roman" panose="02020603050405020304" pitchFamily="18" charset="0"/>
                <a:cs typeface="Times New Roman" panose="02020603050405020304" pitchFamily="18" charset="0"/>
              </a:rPr>
              <a:t>Pemberitahuan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Tahunan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Pajak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Penghasilan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Wajib</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Pajak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Badan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Dengan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demikian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Wajib</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Pajak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tidak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perlu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menyampaikan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permohonan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untuk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dapat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memperoleh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fasilitas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tersebut</a:t>
            </a:r>
            <a:r>
              <a:rPr lang="en-US" sz="1600" dirty="0">
                <a:latin typeface="Times New Roman" panose="02020603050405020304" pitchFamily="18" charset="0"/>
                <a:cs typeface="Times New Roman" panose="02020603050405020304" pitchFamily="18" charset="0"/>
              </a:rPr>
              <a:t>.</a:t>
            </a:r>
            <a:endParaRPr lang="id-ID" sz="1600" dirty="0">
              <a:latin typeface="Times New Roman" panose="02020603050405020304" pitchFamily="18" charset="0"/>
              <a:cs typeface="Times New Roman" panose="02020603050405020304" pitchFamily="18" charset="0"/>
            </a:endParaRPr>
          </a:p>
          <a:p>
            <a:pPr marL="514350" indent="-514350" algn="just">
              <a:buFont typeface="+mj-lt"/>
              <a:buAutoNum type="alphaLcPeriod"/>
            </a:pPr>
            <a:r>
              <a:rPr lang="en-US" sz="1600" dirty="0">
                <a:latin typeface="Times New Roman" panose="02020603050405020304" pitchFamily="18" charset="0"/>
                <a:cs typeface="Times New Roman" panose="02020603050405020304" pitchFamily="18" charset="0"/>
              </a:rPr>
              <a:t>Batasan </a:t>
            </a:r>
            <a:r>
              <a:rPr lang="en-US" sz="1600" dirty="0" err="1">
                <a:latin typeface="Times New Roman" panose="02020603050405020304" pitchFamily="18" charset="0"/>
                <a:cs typeface="Times New Roman" panose="02020603050405020304" pitchFamily="18" charset="0"/>
              </a:rPr>
              <a:t>peredaran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bruto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sampai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dengan</a:t>
            </a:r>
            <a:r>
              <a:rPr lang="en-US" sz="1600" dirty="0">
                <a:latin typeface="Times New Roman" panose="02020603050405020304" pitchFamily="18" charset="0"/>
                <a:cs typeface="Times New Roman" panose="02020603050405020304" pitchFamily="18" charset="0"/>
              </a:rPr>
              <a:t> Rp50.000.000.000,00 (lima </a:t>
            </a:r>
            <a:r>
              <a:rPr lang="en-US" sz="1600" dirty="0" err="1">
                <a:latin typeface="Times New Roman" panose="02020603050405020304" pitchFamily="18" charset="0"/>
                <a:cs typeface="Times New Roman" panose="02020603050405020304" pitchFamily="18" charset="0"/>
              </a:rPr>
              <a:t>puluh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miliar</a:t>
            </a:r>
            <a:r>
              <a:rPr lang="en-US" sz="1600" dirty="0">
                <a:latin typeface="Times New Roman" panose="02020603050405020304" pitchFamily="18" charset="0"/>
                <a:cs typeface="Times New Roman" panose="02020603050405020304" pitchFamily="18" charset="0"/>
              </a:rPr>
              <a:t> rupiah) </a:t>
            </a:r>
            <a:r>
              <a:rPr lang="en-US" sz="1600" dirty="0" err="1">
                <a:latin typeface="Times New Roman" panose="02020603050405020304" pitchFamily="18" charset="0"/>
                <a:cs typeface="Times New Roman" panose="02020603050405020304" pitchFamily="18" charset="0"/>
              </a:rPr>
              <a:t>adalah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sebagai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batasan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maksimal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peredaran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bruto</a:t>
            </a:r>
            <a:r>
              <a:rPr lang="en-US" sz="1600" dirty="0">
                <a:latin typeface="Times New Roman" panose="02020603050405020304" pitchFamily="18" charset="0"/>
                <a:cs typeface="Times New Roman" panose="02020603050405020304" pitchFamily="18" charset="0"/>
              </a:rPr>
              <a:t> yang </a:t>
            </a:r>
            <a:r>
              <a:rPr lang="en-US" sz="1600" dirty="0" err="1">
                <a:latin typeface="Times New Roman" panose="02020603050405020304" pitchFamily="18" charset="0"/>
                <a:cs typeface="Times New Roman" panose="02020603050405020304" pitchFamily="18" charset="0"/>
              </a:rPr>
              <a:t>diterima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atau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diperoleh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Wajib</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Pajak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badan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dalam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negeri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untuk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dapat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memperoleh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fasilitas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pengurangan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tarif</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sesuai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dengan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Pasal</a:t>
            </a:r>
            <a:r>
              <a:rPr lang="en-US" sz="1600" dirty="0">
                <a:latin typeface="Times New Roman" panose="02020603050405020304" pitchFamily="18" charset="0"/>
                <a:cs typeface="Times New Roman" panose="02020603050405020304" pitchFamily="18" charset="0"/>
              </a:rPr>
              <a:t> 31E </a:t>
            </a:r>
            <a:r>
              <a:rPr lang="en-US" sz="1600" dirty="0" err="1">
                <a:latin typeface="Times New Roman" panose="02020603050405020304" pitchFamily="18" charset="0"/>
                <a:cs typeface="Times New Roman" panose="02020603050405020304" pitchFamily="18" charset="0"/>
              </a:rPr>
              <a:t>ayat</a:t>
            </a:r>
            <a:r>
              <a:rPr lang="en-US" sz="1600" dirty="0">
                <a:latin typeface="Times New Roman" panose="02020603050405020304" pitchFamily="18" charset="0"/>
                <a:cs typeface="Times New Roman" panose="02020603050405020304" pitchFamily="18" charset="0"/>
              </a:rPr>
              <a:t> (1) </a:t>
            </a:r>
            <a:r>
              <a:rPr lang="en-US" sz="1600" dirty="0" err="1">
                <a:latin typeface="Times New Roman" panose="02020603050405020304" pitchFamily="18" charset="0"/>
                <a:cs typeface="Times New Roman" panose="02020603050405020304" pitchFamily="18" charset="0"/>
              </a:rPr>
              <a:t>Undang-Undang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Pajak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Penghasilan</a:t>
            </a:r>
            <a:r>
              <a:rPr lang="en-US" sz="1600" dirty="0">
                <a:latin typeface="Times New Roman" panose="02020603050405020304" pitchFamily="18" charset="0"/>
                <a:cs typeface="Times New Roman" panose="02020603050405020304" pitchFamily="18" charset="0"/>
              </a:rPr>
              <a:t>.</a:t>
            </a:r>
            <a:endParaRPr lang="id-ID" sz="1600" dirty="0">
              <a:latin typeface="Times New Roman" panose="02020603050405020304" pitchFamily="18" charset="0"/>
              <a:cs typeface="Times New Roman" panose="02020603050405020304" pitchFamily="18" charset="0"/>
            </a:endParaRPr>
          </a:p>
          <a:p>
            <a:pPr marL="514350" indent="-514350" algn="just">
              <a:buFont typeface="+mj-lt"/>
              <a:buAutoNum type="alphaLcPeriod"/>
            </a:pPr>
            <a:r>
              <a:rPr lang="en-US" sz="1600" dirty="0" err="1">
                <a:latin typeface="Times New Roman" panose="02020603050405020304" pitchFamily="18" charset="0"/>
                <a:cs typeface="Times New Roman" panose="02020603050405020304" pitchFamily="18" charset="0"/>
              </a:rPr>
              <a:t>Peredaran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bruto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sebagaimana</a:t>
            </a:r>
            <a:r>
              <a:rPr lang="en-US" sz="1600" dirty="0">
                <a:latin typeface="Times New Roman" panose="02020603050405020304" pitchFamily="18" charset="0"/>
                <a:cs typeface="Times New Roman" panose="02020603050405020304" pitchFamily="18" charset="0"/>
              </a:rPr>
              <a:t> yang </a:t>
            </a:r>
            <a:r>
              <a:rPr lang="en-US" sz="1600" dirty="0" err="1">
                <a:latin typeface="Times New Roman" panose="02020603050405020304" pitchFamily="18" charset="0"/>
                <a:cs typeface="Times New Roman" panose="02020603050405020304" pitchFamily="18" charset="0"/>
              </a:rPr>
              <a:t>dimaksud</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dalam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Pasal</a:t>
            </a:r>
            <a:r>
              <a:rPr lang="en-US" sz="1600" dirty="0">
                <a:latin typeface="Times New Roman" panose="02020603050405020304" pitchFamily="18" charset="0"/>
                <a:cs typeface="Times New Roman" panose="02020603050405020304" pitchFamily="18" charset="0"/>
              </a:rPr>
              <a:t> 31E </a:t>
            </a:r>
            <a:r>
              <a:rPr lang="en-US" sz="1600" dirty="0" err="1">
                <a:latin typeface="Times New Roman" panose="02020603050405020304" pitchFamily="18" charset="0"/>
                <a:cs typeface="Times New Roman" panose="02020603050405020304" pitchFamily="18" charset="0"/>
              </a:rPr>
              <a:t>ayat</a:t>
            </a:r>
            <a:r>
              <a:rPr lang="en-US" sz="1600" dirty="0">
                <a:latin typeface="Times New Roman" panose="02020603050405020304" pitchFamily="18" charset="0"/>
                <a:cs typeface="Times New Roman" panose="02020603050405020304" pitchFamily="18" charset="0"/>
              </a:rPr>
              <a:t> (1) </a:t>
            </a:r>
            <a:r>
              <a:rPr lang="en-US" sz="1600" dirty="0" err="1">
                <a:latin typeface="Times New Roman" panose="02020603050405020304" pitchFamily="18" charset="0"/>
                <a:cs typeface="Times New Roman" panose="02020603050405020304" pitchFamily="18" charset="0"/>
              </a:rPr>
              <a:t>Undang-Undang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Pajak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Penghasilan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adalah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penghasilan</a:t>
            </a:r>
            <a:r>
              <a:rPr lang="en-US" sz="1600" dirty="0">
                <a:latin typeface="Times New Roman" panose="02020603050405020304" pitchFamily="18" charset="0"/>
                <a:cs typeface="Times New Roman" panose="02020603050405020304" pitchFamily="18" charset="0"/>
              </a:rPr>
              <a:t> yang </a:t>
            </a:r>
            <a:r>
              <a:rPr lang="en-US" sz="1600" dirty="0" err="1">
                <a:latin typeface="Times New Roman" panose="02020603050405020304" pitchFamily="18" charset="0"/>
                <a:cs typeface="Times New Roman" panose="02020603050405020304" pitchFamily="18" charset="0"/>
              </a:rPr>
              <a:t>diterima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atau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diperoleh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dari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kegiatan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usaha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sebelum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dikurangi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biaya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untuk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mendapatkan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menagih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memelihara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penghasilan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baik</a:t>
            </a:r>
            <a:r>
              <a:rPr lang="en-US" sz="1600" dirty="0">
                <a:latin typeface="Times New Roman" panose="02020603050405020304" pitchFamily="18" charset="0"/>
                <a:cs typeface="Times New Roman" panose="02020603050405020304" pitchFamily="18" charset="0"/>
              </a:rPr>
              <a:t> yang </a:t>
            </a:r>
            <a:r>
              <a:rPr lang="en-US" sz="1600" dirty="0" err="1">
                <a:latin typeface="Times New Roman" panose="02020603050405020304" pitchFamily="18" charset="0"/>
                <a:cs typeface="Times New Roman" panose="02020603050405020304" pitchFamily="18" charset="0"/>
              </a:rPr>
              <a:t>berasal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dari</a:t>
            </a:r>
            <a:r>
              <a:rPr lang="en-US" sz="1600" dirty="0">
                <a:latin typeface="Times New Roman" panose="02020603050405020304" pitchFamily="18" charset="0"/>
                <a:cs typeface="Times New Roman" panose="02020603050405020304" pitchFamily="18" charset="0"/>
              </a:rPr>
              <a:t> Indonesia </a:t>
            </a:r>
            <a:r>
              <a:rPr lang="en-US" sz="1600" dirty="0" err="1">
                <a:latin typeface="Times New Roman" panose="02020603050405020304" pitchFamily="18" charset="0"/>
                <a:cs typeface="Times New Roman" panose="02020603050405020304" pitchFamily="18" charset="0"/>
              </a:rPr>
              <a:t>maupun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dari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luar</a:t>
            </a:r>
            <a:r>
              <a:rPr lang="en-US" sz="1600" dirty="0">
                <a:latin typeface="Times New Roman" panose="02020603050405020304" pitchFamily="18" charset="0"/>
                <a:cs typeface="Times New Roman" panose="02020603050405020304" pitchFamily="18" charset="0"/>
              </a:rPr>
              <a:t> Indonesia, </a:t>
            </a:r>
            <a:r>
              <a:rPr lang="en-US" sz="1600" dirty="0" err="1">
                <a:latin typeface="Times New Roman" panose="02020603050405020304" pitchFamily="18" charset="0"/>
                <a:cs typeface="Times New Roman" panose="02020603050405020304" pitchFamily="18" charset="0"/>
              </a:rPr>
              <a:t>meliputi</a:t>
            </a:r>
            <a:r>
              <a:rPr lang="en-US" sz="1600" dirty="0">
                <a:latin typeface="Times New Roman" panose="02020603050405020304" pitchFamily="18" charset="0"/>
                <a:cs typeface="Times New Roman" panose="02020603050405020304" pitchFamily="18" charset="0"/>
              </a:rPr>
              <a:t> :</a:t>
            </a:r>
            <a:endParaRPr lang="id-ID" sz="1600" dirty="0">
              <a:latin typeface="Times New Roman" panose="02020603050405020304" pitchFamily="18" charset="0"/>
              <a:cs typeface="Times New Roman" panose="02020603050405020304" pitchFamily="18" charset="0"/>
            </a:endParaRPr>
          </a:p>
          <a:p>
            <a:pPr marL="914400" lvl="1" indent="-457200" algn="just">
              <a:buFont typeface="+mj-lt"/>
              <a:buAutoNum type="arabicParenR"/>
            </a:pPr>
            <a:r>
              <a:rPr lang="en-US" sz="1600" dirty="0" err="1">
                <a:latin typeface="Times New Roman" panose="02020603050405020304" pitchFamily="18" charset="0"/>
                <a:cs typeface="Times New Roman" panose="02020603050405020304" pitchFamily="18" charset="0"/>
              </a:rPr>
              <a:t>Penghasilan</a:t>
            </a:r>
            <a:r>
              <a:rPr lang="en-US" sz="1600" dirty="0">
                <a:latin typeface="Times New Roman" panose="02020603050405020304" pitchFamily="18" charset="0"/>
                <a:cs typeface="Times New Roman" panose="02020603050405020304" pitchFamily="18" charset="0"/>
              </a:rPr>
              <a:t> yang </a:t>
            </a:r>
            <a:r>
              <a:rPr lang="en-US" sz="1600" dirty="0" err="1">
                <a:latin typeface="Times New Roman" panose="02020603050405020304" pitchFamily="18" charset="0"/>
                <a:cs typeface="Times New Roman" panose="02020603050405020304" pitchFamily="18" charset="0"/>
              </a:rPr>
              <a:t>dikenai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Pajak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Penghasilan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bersifat</a:t>
            </a:r>
            <a:r>
              <a:rPr lang="en-US" sz="1600" dirty="0">
                <a:latin typeface="Times New Roman" panose="02020603050405020304" pitchFamily="18" charset="0"/>
                <a:cs typeface="Times New Roman" panose="02020603050405020304" pitchFamily="18" charset="0"/>
              </a:rPr>
              <a:t> final;</a:t>
            </a:r>
            <a:endParaRPr lang="id-ID" sz="1600" dirty="0">
              <a:latin typeface="Times New Roman" panose="02020603050405020304" pitchFamily="18" charset="0"/>
              <a:cs typeface="Times New Roman" panose="02020603050405020304" pitchFamily="18" charset="0"/>
            </a:endParaRPr>
          </a:p>
          <a:p>
            <a:pPr marL="914400" lvl="1" indent="-457200" algn="just">
              <a:buFont typeface="+mj-lt"/>
              <a:buAutoNum type="arabicParenR"/>
            </a:pPr>
            <a:r>
              <a:rPr lang="en-US" sz="1600" dirty="0" err="1">
                <a:latin typeface="Times New Roman" panose="02020603050405020304" pitchFamily="18" charset="0"/>
                <a:cs typeface="Times New Roman" panose="02020603050405020304" pitchFamily="18" charset="0"/>
              </a:rPr>
              <a:t>Penghasilan</a:t>
            </a:r>
            <a:r>
              <a:rPr lang="en-US" sz="1600" dirty="0">
                <a:latin typeface="Times New Roman" panose="02020603050405020304" pitchFamily="18" charset="0"/>
                <a:cs typeface="Times New Roman" panose="02020603050405020304" pitchFamily="18" charset="0"/>
              </a:rPr>
              <a:t> yang </a:t>
            </a:r>
            <a:r>
              <a:rPr lang="en-US" sz="1600" dirty="0" err="1">
                <a:latin typeface="Times New Roman" panose="02020603050405020304" pitchFamily="18" charset="0"/>
                <a:cs typeface="Times New Roman" panose="02020603050405020304" pitchFamily="18" charset="0"/>
              </a:rPr>
              <a:t>dikenai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Pajak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Penghasilan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tidak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bersifat</a:t>
            </a:r>
            <a:r>
              <a:rPr lang="en-US" sz="1600" dirty="0">
                <a:latin typeface="Times New Roman" panose="02020603050405020304" pitchFamily="18" charset="0"/>
                <a:cs typeface="Times New Roman" panose="02020603050405020304" pitchFamily="18" charset="0"/>
              </a:rPr>
              <a:t> final; </a:t>
            </a:r>
            <a:r>
              <a:rPr lang="en-US" sz="1600" dirty="0" err="1">
                <a:latin typeface="Times New Roman" panose="02020603050405020304" pitchFamily="18" charset="0"/>
                <a:cs typeface="Times New Roman" panose="02020603050405020304" pitchFamily="18" charset="0"/>
              </a:rPr>
              <a:t>dan</a:t>
            </a:r>
            <a:endParaRPr lang="id-ID" sz="1600" dirty="0">
              <a:latin typeface="Times New Roman" panose="02020603050405020304" pitchFamily="18" charset="0"/>
              <a:cs typeface="Times New Roman" panose="02020603050405020304" pitchFamily="18" charset="0"/>
            </a:endParaRPr>
          </a:p>
          <a:p>
            <a:pPr marL="914400" lvl="1" indent="-457200" algn="just">
              <a:buFont typeface="+mj-lt"/>
              <a:buAutoNum type="arabicParenR"/>
            </a:pPr>
            <a:r>
              <a:rPr lang="en-US" sz="1600" dirty="0" err="1">
                <a:latin typeface="Times New Roman" panose="02020603050405020304" pitchFamily="18" charset="0"/>
                <a:cs typeface="Times New Roman" panose="02020603050405020304" pitchFamily="18" charset="0"/>
              </a:rPr>
              <a:t>Penghasilan</a:t>
            </a:r>
            <a:r>
              <a:rPr lang="en-US" sz="1600" dirty="0">
                <a:latin typeface="Times New Roman" panose="02020603050405020304" pitchFamily="18" charset="0"/>
                <a:cs typeface="Times New Roman" panose="02020603050405020304" pitchFamily="18" charset="0"/>
              </a:rPr>
              <a:t> yang </a:t>
            </a:r>
            <a:r>
              <a:rPr lang="en-US" sz="1600" dirty="0" err="1">
                <a:latin typeface="Times New Roman" panose="02020603050405020304" pitchFamily="18" charset="0"/>
                <a:cs typeface="Times New Roman" panose="02020603050405020304" pitchFamily="18" charset="0"/>
              </a:rPr>
              <a:t>dikecualikan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dari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objek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pajak</a:t>
            </a:r>
            <a:r>
              <a:rPr lang="en-US" sz="1600" dirty="0">
                <a:latin typeface="Times New Roman" panose="02020603050405020304" pitchFamily="18" charset="0"/>
                <a:cs typeface="Times New Roman" panose="02020603050405020304" pitchFamily="18" charset="0"/>
              </a:rPr>
              <a:t>.</a:t>
            </a:r>
            <a:endParaRPr lang="id-ID" sz="1600" dirty="0">
              <a:latin typeface="Times New Roman" panose="02020603050405020304" pitchFamily="18" charset="0"/>
              <a:cs typeface="Times New Roman" panose="02020603050405020304" pitchFamily="18" charset="0"/>
            </a:endParaRPr>
          </a:p>
          <a:p>
            <a:pPr marL="514350" indent="-514350" algn="just">
              <a:buFont typeface="+mj-lt"/>
              <a:buAutoNum type="alphaLcPeriod"/>
            </a:pPr>
            <a:r>
              <a:rPr lang="en-US" sz="1600" dirty="0" err="1">
                <a:latin typeface="Times New Roman" panose="02020603050405020304" pitchFamily="18" charset="0"/>
                <a:cs typeface="Times New Roman" panose="02020603050405020304" pitchFamily="18" charset="0"/>
              </a:rPr>
              <a:t>Fasilitas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Pasal</a:t>
            </a:r>
            <a:r>
              <a:rPr lang="en-US" sz="1600" dirty="0">
                <a:latin typeface="Times New Roman" panose="02020603050405020304" pitchFamily="18" charset="0"/>
                <a:cs typeface="Times New Roman" panose="02020603050405020304" pitchFamily="18" charset="0"/>
              </a:rPr>
              <a:t> 31E </a:t>
            </a:r>
            <a:r>
              <a:rPr lang="en-US" sz="1600" dirty="0" err="1">
                <a:latin typeface="Times New Roman" panose="02020603050405020304" pitchFamily="18" charset="0"/>
                <a:cs typeface="Times New Roman" panose="02020603050405020304" pitchFamily="18" charset="0"/>
              </a:rPr>
              <a:t>ayat</a:t>
            </a:r>
            <a:r>
              <a:rPr lang="en-US" sz="1600" dirty="0">
                <a:latin typeface="Times New Roman" panose="02020603050405020304" pitchFamily="18" charset="0"/>
                <a:cs typeface="Times New Roman" panose="02020603050405020304" pitchFamily="18" charset="0"/>
              </a:rPr>
              <a:t> (1) </a:t>
            </a:r>
            <a:r>
              <a:rPr lang="en-US" sz="1600" dirty="0" err="1">
                <a:latin typeface="Times New Roman" panose="02020603050405020304" pitchFamily="18" charset="0"/>
                <a:cs typeface="Times New Roman" panose="02020603050405020304" pitchFamily="18" charset="0"/>
              </a:rPr>
              <a:t>tersebut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bukan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merupakan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pilihan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Sepanjang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akumulasi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peredaran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bruto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sebagaimana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dimaksud</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pada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huruf</a:t>
            </a:r>
            <a:r>
              <a:rPr lang="en-US" sz="1600" dirty="0">
                <a:latin typeface="Times New Roman" panose="02020603050405020304" pitchFamily="18" charset="0"/>
                <a:cs typeface="Times New Roman" panose="02020603050405020304" pitchFamily="18" charset="0"/>
              </a:rPr>
              <a:t> c di </a:t>
            </a:r>
            <a:r>
              <a:rPr lang="en-US" sz="1600" dirty="0" err="1">
                <a:latin typeface="Times New Roman" panose="02020603050405020304" pitchFamily="18" charset="0"/>
                <a:cs typeface="Times New Roman" panose="02020603050405020304" pitchFamily="18" charset="0"/>
              </a:rPr>
              <a:t>atas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tidak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melebihi</a:t>
            </a:r>
            <a:r>
              <a:rPr lang="en-US" sz="1600" dirty="0">
                <a:latin typeface="Times New Roman" panose="02020603050405020304" pitchFamily="18" charset="0"/>
                <a:cs typeface="Times New Roman" panose="02020603050405020304" pitchFamily="18" charset="0"/>
              </a:rPr>
              <a:t> Rp50.000.000.000,00 (lima </a:t>
            </a:r>
            <a:r>
              <a:rPr lang="en-US" sz="1600" dirty="0" err="1">
                <a:latin typeface="Times New Roman" panose="02020603050405020304" pitchFamily="18" charset="0"/>
                <a:cs typeface="Times New Roman" panose="02020603050405020304" pitchFamily="18" charset="0"/>
              </a:rPr>
              <a:t>puluh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miliar</a:t>
            </a:r>
            <a:r>
              <a:rPr lang="en-US" sz="1600" dirty="0">
                <a:latin typeface="Times New Roman" panose="02020603050405020304" pitchFamily="18" charset="0"/>
                <a:cs typeface="Times New Roman" panose="02020603050405020304" pitchFamily="18" charset="0"/>
              </a:rPr>
              <a:t> rupiah), </a:t>
            </a:r>
            <a:r>
              <a:rPr lang="en-US" sz="1600" dirty="0" err="1">
                <a:latin typeface="Times New Roman" panose="02020603050405020304" pitchFamily="18" charset="0"/>
                <a:cs typeface="Times New Roman" panose="02020603050405020304" pitchFamily="18" charset="0"/>
              </a:rPr>
              <a:t>tarif</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Pajak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Penghasilan</a:t>
            </a:r>
            <a:r>
              <a:rPr lang="en-US" sz="1600" dirty="0">
                <a:latin typeface="Times New Roman" panose="02020603050405020304" pitchFamily="18" charset="0"/>
                <a:cs typeface="Times New Roman" panose="02020603050405020304" pitchFamily="18" charset="0"/>
              </a:rPr>
              <a:t> yang </a:t>
            </a:r>
            <a:r>
              <a:rPr lang="en-US" sz="1600" dirty="0" err="1">
                <a:latin typeface="Times New Roman" panose="02020603050405020304" pitchFamily="18" charset="0"/>
                <a:cs typeface="Times New Roman" panose="02020603050405020304" pitchFamily="18" charset="0"/>
              </a:rPr>
              <a:t>diterapkan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atas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Penghasilan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Kena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Pajak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bagi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Wajib</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Pajak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badan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dalam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negeri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wajib</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mengikuti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ketentuan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fasilitas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pengurangan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tarif</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sesuai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dengan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Pasal</a:t>
            </a:r>
            <a:r>
              <a:rPr lang="en-US" sz="1600" dirty="0">
                <a:latin typeface="Times New Roman" panose="02020603050405020304" pitchFamily="18" charset="0"/>
                <a:cs typeface="Times New Roman" panose="02020603050405020304" pitchFamily="18" charset="0"/>
              </a:rPr>
              <a:t> 31E </a:t>
            </a:r>
            <a:r>
              <a:rPr lang="en-US" sz="1600" dirty="0" err="1">
                <a:latin typeface="Times New Roman" panose="02020603050405020304" pitchFamily="18" charset="0"/>
                <a:cs typeface="Times New Roman" panose="02020603050405020304" pitchFamily="18" charset="0"/>
              </a:rPr>
              <a:t>ayat</a:t>
            </a:r>
            <a:r>
              <a:rPr lang="en-US" sz="1600" dirty="0">
                <a:latin typeface="Times New Roman" panose="02020603050405020304" pitchFamily="18" charset="0"/>
                <a:cs typeface="Times New Roman" panose="02020603050405020304" pitchFamily="18" charset="0"/>
              </a:rPr>
              <a:t> (1) </a:t>
            </a:r>
            <a:r>
              <a:rPr lang="en-US" sz="1600" dirty="0" err="1">
                <a:latin typeface="Times New Roman" panose="02020603050405020304" pitchFamily="18" charset="0"/>
                <a:cs typeface="Times New Roman" panose="02020603050405020304" pitchFamily="18" charset="0"/>
              </a:rPr>
              <a:t>Undang-Undang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Pajak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Penghasilan</a:t>
            </a:r>
            <a:r>
              <a:rPr lang="en-US" sz="1600" dirty="0">
                <a:latin typeface="Times New Roman" panose="02020603050405020304" pitchFamily="18" charset="0"/>
                <a:cs typeface="Times New Roman" panose="02020603050405020304" pitchFamily="18" charset="0"/>
              </a:rPr>
              <a:t>.</a:t>
            </a:r>
            <a:endParaRPr lang="id-ID"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72056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FC076-7A3B-4270-8C3B-1694FD2C2104}"/>
              </a:ext>
            </a:extLst>
          </p:cNvPr>
          <p:cNvSpPr>
            <a:spLocks noGrp="1"/>
          </p:cNvSpPr>
          <p:nvPr>
            <p:ph type="title"/>
          </p:nvPr>
        </p:nvSpPr>
        <p:spPr/>
        <p:txBody>
          <a:bodyPr/>
          <a:lstStyle/>
          <a:p>
            <a:r>
              <a:rPr lang="en-US" b="1" dirty="0"/>
              <a:t>BAB 8 </a:t>
            </a:r>
            <a:r>
              <a:rPr lang="id-ID" b="1" dirty="0"/>
              <a:t>HUBUNGAN ISTIMEWA</a:t>
            </a:r>
            <a:endParaRPr lang="id-ID" dirty="0"/>
          </a:p>
        </p:txBody>
      </p:sp>
      <p:sp>
        <p:nvSpPr>
          <p:cNvPr id="3" name="Content Placeholder 2">
            <a:extLst>
              <a:ext uri="{FF2B5EF4-FFF2-40B4-BE49-F238E27FC236}">
                <a16:creationId xmlns:a16="http://schemas.microsoft.com/office/drawing/2014/main" id="{13499503-F3B1-4CF4-AE3E-71FFE05E7891}"/>
              </a:ext>
            </a:extLst>
          </p:cNvPr>
          <p:cNvSpPr>
            <a:spLocks noGrp="1"/>
          </p:cNvSpPr>
          <p:nvPr>
            <p:ph idx="1"/>
          </p:nvPr>
        </p:nvSpPr>
        <p:spPr/>
        <p:txBody>
          <a:bodyPr/>
          <a:lstStyle/>
          <a:p>
            <a:pPr marL="0" indent="0">
              <a:buNone/>
            </a:pPr>
            <a:r>
              <a:rPr lang="id-ID" b="1" dirty="0"/>
              <a:t>Sub Pokok Bahasan :</a:t>
            </a:r>
            <a:endParaRPr lang="id-ID" dirty="0"/>
          </a:p>
          <a:p>
            <a:pPr lvl="0"/>
            <a:r>
              <a:rPr lang="id-ID" dirty="0"/>
              <a:t>Pengertian hubungan istimewa</a:t>
            </a:r>
          </a:p>
          <a:p>
            <a:pPr lvl="0"/>
            <a:r>
              <a:rPr lang="id-ID" dirty="0"/>
              <a:t>Jenis-jenis hubungan istimewa</a:t>
            </a:r>
          </a:p>
          <a:p>
            <a:pPr lvl="0"/>
            <a:r>
              <a:rPr lang="id-ID" dirty="0"/>
              <a:t>Metode penentuan harga pasar wajar</a:t>
            </a:r>
            <a:endParaRPr lang="en-US" dirty="0"/>
          </a:p>
          <a:p>
            <a:pPr lvl="0"/>
            <a:endParaRPr lang="en-US" dirty="0"/>
          </a:p>
          <a:p>
            <a:pPr marL="0" lvl="0" indent="0">
              <a:buNone/>
            </a:pPr>
            <a:r>
              <a:rPr lang="en-US" dirty="0"/>
              <a:t>*</a:t>
            </a:r>
            <a:r>
              <a:rPr lang="en-US" b="1" i="1" dirty="0"/>
              <a:t>) </a:t>
            </a:r>
            <a:r>
              <a:rPr lang="en-US" b="1" i="1" dirty="0" err="1"/>
              <a:t>dibahas</a:t>
            </a:r>
            <a:r>
              <a:rPr lang="en-US" b="1" i="1" dirty="0"/>
              <a:t> </a:t>
            </a:r>
            <a:r>
              <a:rPr lang="en-US" b="1" i="1" dirty="0" err="1"/>
              <a:t>lebih</a:t>
            </a:r>
            <a:r>
              <a:rPr lang="en-US" b="1" i="1" dirty="0"/>
              <a:t> </a:t>
            </a:r>
            <a:r>
              <a:rPr lang="en-US" b="1" i="1" dirty="0" err="1"/>
              <a:t>lanjut</a:t>
            </a:r>
            <a:r>
              <a:rPr lang="en-US" b="1" i="1" dirty="0"/>
              <a:t> di </a:t>
            </a:r>
            <a:r>
              <a:rPr lang="en-US" b="1" i="1" dirty="0" err="1"/>
              <a:t>pajak</a:t>
            </a:r>
            <a:r>
              <a:rPr lang="en-US" b="1" i="1" dirty="0"/>
              <a:t> </a:t>
            </a:r>
            <a:r>
              <a:rPr lang="en-US" b="1" i="1" dirty="0" err="1"/>
              <a:t>internasional</a:t>
            </a:r>
            <a:endParaRPr lang="en-US" b="1" i="1" dirty="0"/>
          </a:p>
          <a:p>
            <a:pPr marL="0" lvl="0" indent="0">
              <a:buNone/>
            </a:pPr>
            <a:endParaRPr lang="id-ID" dirty="0"/>
          </a:p>
        </p:txBody>
      </p:sp>
    </p:spTree>
    <p:extLst>
      <p:ext uri="{BB962C8B-B14F-4D97-AF65-F5344CB8AC3E}">
        <p14:creationId xmlns:p14="http://schemas.microsoft.com/office/powerpoint/2010/main" val="15724154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0DDAB-0B34-4AB8-98FE-802D4B134E86}"/>
              </a:ext>
            </a:extLst>
          </p:cNvPr>
          <p:cNvSpPr>
            <a:spLocks noGrp="1"/>
          </p:cNvSpPr>
          <p:nvPr>
            <p:ph type="title"/>
          </p:nvPr>
        </p:nvSpPr>
        <p:spPr/>
        <p:txBody>
          <a:bodyPr/>
          <a:lstStyle/>
          <a:p>
            <a:r>
              <a:rPr lang="id-ID" b="1" dirty="0"/>
              <a:t>JENIS-JENIS HUBUNGAN ISTIMEWA</a:t>
            </a:r>
            <a:endParaRPr lang="id-ID" dirty="0"/>
          </a:p>
        </p:txBody>
      </p:sp>
      <p:sp>
        <p:nvSpPr>
          <p:cNvPr id="10" name="Content Placeholder 9">
            <a:extLst>
              <a:ext uri="{FF2B5EF4-FFF2-40B4-BE49-F238E27FC236}">
                <a16:creationId xmlns:a16="http://schemas.microsoft.com/office/drawing/2014/main" id="{D9DBBEEE-BAA2-44BC-BDAE-2951AF0B2141}"/>
              </a:ext>
            </a:extLst>
          </p:cNvPr>
          <p:cNvSpPr>
            <a:spLocks noGrp="1"/>
          </p:cNvSpPr>
          <p:nvPr>
            <p:ph idx="1"/>
          </p:nvPr>
        </p:nvSpPr>
        <p:spPr/>
        <p:txBody>
          <a:bodyPr>
            <a:normAutofit fontScale="85000" lnSpcReduction="20000"/>
          </a:bodyPr>
          <a:lstStyle/>
          <a:p>
            <a:pPr marL="514350" indent="-514350" fontAlgn="ctr">
              <a:buFont typeface="+mj-lt"/>
              <a:buAutoNum type="arabicPeriod"/>
            </a:pPr>
            <a:r>
              <a:rPr lang="en-US" dirty="0" err="1"/>
              <a:t>Hubungan</a:t>
            </a:r>
            <a:r>
              <a:rPr lang="en-US" dirty="0"/>
              <a:t> </a:t>
            </a:r>
            <a:r>
              <a:rPr lang="en-US" dirty="0" err="1"/>
              <a:t>Kepemilikan</a:t>
            </a:r>
            <a:r>
              <a:rPr lang="en-US" dirty="0"/>
              <a:t> </a:t>
            </a:r>
            <a:endParaRPr lang="id-ID" dirty="0"/>
          </a:p>
          <a:p>
            <a:pPr marL="914400" lvl="1" indent="-457200" fontAlgn="ctr">
              <a:buFont typeface="+mj-lt"/>
              <a:buAutoNum type="alphaLcPeriod"/>
            </a:pPr>
            <a:r>
              <a:rPr lang="en-US" dirty="0" err="1"/>
              <a:t>Penyertaan</a:t>
            </a:r>
            <a:r>
              <a:rPr lang="en-US" dirty="0"/>
              <a:t> modal </a:t>
            </a:r>
            <a:r>
              <a:rPr lang="en-US" dirty="0" err="1"/>
              <a:t>langsung</a:t>
            </a:r>
            <a:r>
              <a:rPr lang="en-US" dirty="0"/>
              <a:t> </a:t>
            </a:r>
            <a:r>
              <a:rPr lang="en-US" dirty="0" err="1"/>
              <a:t>atau</a:t>
            </a:r>
            <a:r>
              <a:rPr lang="en-US" dirty="0"/>
              <a:t> </a:t>
            </a:r>
            <a:r>
              <a:rPr lang="en-US" dirty="0" err="1"/>
              <a:t>tidak</a:t>
            </a:r>
            <a:r>
              <a:rPr lang="en-US" dirty="0"/>
              <a:t> </a:t>
            </a:r>
            <a:r>
              <a:rPr lang="en-US" dirty="0" err="1"/>
              <a:t>langsung</a:t>
            </a:r>
            <a:r>
              <a:rPr lang="en-US" dirty="0"/>
              <a:t> </a:t>
            </a:r>
            <a:r>
              <a:rPr lang="en-US" dirty="0" err="1"/>
              <a:t>sebesar</a:t>
            </a:r>
            <a:r>
              <a:rPr lang="en-US" dirty="0"/>
              <a:t> 25% </a:t>
            </a:r>
            <a:r>
              <a:rPr lang="en-US" dirty="0" err="1"/>
              <a:t>atau</a:t>
            </a:r>
            <a:r>
              <a:rPr lang="en-US" dirty="0"/>
              <a:t> </a:t>
            </a:r>
            <a:r>
              <a:rPr lang="en-US" dirty="0" err="1"/>
              <a:t>lebih</a:t>
            </a:r>
            <a:r>
              <a:rPr lang="en-US" dirty="0"/>
              <a:t> </a:t>
            </a:r>
            <a:r>
              <a:rPr lang="en-US" dirty="0" err="1"/>
              <a:t>pada</a:t>
            </a:r>
            <a:r>
              <a:rPr lang="en-US" dirty="0"/>
              <a:t> </a:t>
            </a:r>
            <a:r>
              <a:rPr lang="en-US" dirty="0" err="1"/>
              <a:t>wajib</a:t>
            </a:r>
            <a:r>
              <a:rPr lang="en-US" dirty="0"/>
              <a:t> </a:t>
            </a:r>
            <a:r>
              <a:rPr lang="en-US" dirty="0" err="1"/>
              <a:t>pajak</a:t>
            </a:r>
            <a:r>
              <a:rPr lang="en-US" dirty="0"/>
              <a:t> </a:t>
            </a:r>
            <a:r>
              <a:rPr lang="en-US" dirty="0" err="1"/>
              <a:t>lainnya</a:t>
            </a:r>
            <a:r>
              <a:rPr lang="en-US" dirty="0"/>
              <a:t>.</a:t>
            </a:r>
            <a:endParaRPr lang="id-ID" dirty="0"/>
          </a:p>
          <a:p>
            <a:pPr marL="914400" lvl="1" indent="-457200" fontAlgn="ctr">
              <a:buFont typeface="+mj-lt"/>
              <a:buAutoNum type="alphaLcPeriod"/>
            </a:pPr>
            <a:r>
              <a:rPr lang="en-US" dirty="0" err="1"/>
              <a:t>Hubungan</a:t>
            </a:r>
            <a:r>
              <a:rPr lang="en-US" dirty="0"/>
              <a:t> </a:t>
            </a:r>
            <a:r>
              <a:rPr lang="en-US" dirty="0" err="1"/>
              <a:t>antara</a:t>
            </a:r>
            <a:r>
              <a:rPr lang="en-US" dirty="0"/>
              <a:t> </a:t>
            </a:r>
            <a:r>
              <a:rPr lang="en-US" dirty="0" err="1"/>
              <a:t>wajib</a:t>
            </a:r>
            <a:r>
              <a:rPr lang="en-US" dirty="0"/>
              <a:t> </a:t>
            </a:r>
            <a:r>
              <a:rPr lang="en-US" dirty="0" err="1"/>
              <a:t>pajak</a:t>
            </a:r>
            <a:r>
              <a:rPr lang="en-US" dirty="0"/>
              <a:t> </a:t>
            </a:r>
            <a:r>
              <a:rPr lang="en-US" dirty="0" err="1"/>
              <a:t>dengan</a:t>
            </a:r>
            <a:r>
              <a:rPr lang="en-US" dirty="0"/>
              <a:t> </a:t>
            </a:r>
            <a:r>
              <a:rPr lang="en-US" dirty="0" err="1"/>
              <a:t>penyertaan</a:t>
            </a:r>
            <a:r>
              <a:rPr lang="en-US" dirty="0"/>
              <a:t> 25% </a:t>
            </a:r>
            <a:r>
              <a:rPr lang="en-US" dirty="0" err="1"/>
              <a:t>atau</a:t>
            </a:r>
            <a:r>
              <a:rPr lang="en-US" dirty="0"/>
              <a:t> </a:t>
            </a:r>
            <a:r>
              <a:rPr lang="en-US" dirty="0" err="1"/>
              <a:t>lebih</a:t>
            </a:r>
            <a:r>
              <a:rPr lang="en-US" dirty="0"/>
              <a:t> </a:t>
            </a:r>
            <a:r>
              <a:rPr lang="en-US" dirty="0" err="1"/>
              <a:t>pada</a:t>
            </a:r>
            <a:r>
              <a:rPr lang="en-US" dirty="0"/>
              <a:t> </a:t>
            </a:r>
            <a:r>
              <a:rPr lang="en-US" dirty="0" err="1"/>
              <a:t>dua</a:t>
            </a:r>
            <a:r>
              <a:rPr lang="en-US" dirty="0"/>
              <a:t> </a:t>
            </a:r>
            <a:r>
              <a:rPr lang="en-US" dirty="0" err="1"/>
              <a:t>wajib</a:t>
            </a:r>
            <a:r>
              <a:rPr lang="en-US" dirty="0"/>
              <a:t> </a:t>
            </a:r>
            <a:r>
              <a:rPr lang="en-US" dirty="0" err="1"/>
              <a:t>pajak</a:t>
            </a:r>
            <a:r>
              <a:rPr lang="en-US" dirty="0"/>
              <a:t> </a:t>
            </a:r>
            <a:r>
              <a:rPr lang="en-US" dirty="0" err="1"/>
              <a:t>atau</a:t>
            </a:r>
            <a:r>
              <a:rPr lang="en-US" dirty="0"/>
              <a:t> </a:t>
            </a:r>
            <a:r>
              <a:rPr lang="en-US" dirty="0" err="1"/>
              <a:t>lebih</a:t>
            </a:r>
            <a:endParaRPr lang="id-ID" dirty="0"/>
          </a:p>
          <a:p>
            <a:pPr marL="914400" lvl="1" indent="-457200" fontAlgn="ctr">
              <a:buFont typeface="+mj-lt"/>
              <a:buAutoNum type="alphaLcPeriod"/>
            </a:pPr>
            <a:r>
              <a:rPr lang="en-US" dirty="0" err="1"/>
              <a:t>Hubungan</a:t>
            </a:r>
            <a:r>
              <a:rPr lang="en-US" dirty="0"/>
              <a:t> </a:t>
            </a:r>
            <a:r>
              <a:rPr lang="en-US" dirty="0" err="1"/>
              <a:t>antara</a:t>
            </a:r>
            <a:r>
              <a:rPr lang="en-US" dirty="0"/>
              <a:t> </a:t>
            </a:r>
            <a:r>
              <a:rPr lang="en-US" dirty="0" err="1"/>
              <a:t>dua</a:t>
            </a:r>
            <a:r>
              <a:rPr lang="en-US" dirty="0"/>
              <a:t> </a:t>
            </a:r>
            <a:r>
              <a:rPr lang="en-US" dirty="0" err="1"/>
              <a:t>wajib</a:t>
            </a:r>
            <a:r>
              <a:rPr lang="en-US" dirty="0"/>
              <a:t> </a:t>
            </a:r>
            <a:r>
              <a:rPr lang="en-US" dirty="0" err="1"/>
              <a:t>pajak</a:t>
            </a:r>
            <a:r>
              <a:rPr lang="en-US" dirty="0"/>
              <a:t> </a:t>
            </a:r>
            <a:r>
              <a:rPr lang="en-US" dirty="0" err="1"/>
              <a:t>atau</a:t>
            </a:r>
            <a:r>
              <a:rPr lang="en-US" dirty="0"/>
              <a:t> </a:t>
            </a:r>
            <a:r>
              <a:rPr lang="en-US" dirty="0" err="1"/>
              <a:t>lebih</a:t>
            </a:r>
            <a:r>
              <a:rPr lang="en-US" dirty="0"/>
              <a:t> yang </a:t>
            </a:r>
            <a:r>
              <a:rPr lang="en-US" dirty="0" err="1"/>
              <a:t>modalnya</a:t>
            </a:r>
            <a:r>
              <a:rPr lang="en-US" dirty="0"/>
              <a:t> </a:t>
            </a:r>
            <a:r>
              <a:rPr lang="en-US" dirty="0" err="1"/>
              <a:t>sebesar</a:t>
            </a:r>
            <a:r>
              <a:rPr lang="en-US" dirty="0"/>
              <a:t> 25% </a:t>
            </a:r>
            <a:r>
              <a:rPr lang="en-US" dirty="0" err="1"/>
              <a:t>atau</a:t>
            </a:r>
            <a:r>
              <a:rPr lang="en-US" dirty="0"/>
              <a:t> </a:t>
            </a:r>
            <a:r>
              <a:rPr lang="en-US" dirty="0" err="1"/>
              <a:t>lebih</a:t>
            </a:r>
            <a:r>
              <a:rPr lang="en-US" dirty="0"/>
              <a:t> </a:t>
            </a:r>
            <a:r>
              <a:rPr lang="en-US" dirty="0" err="1"/>
              <a:t>dimiliki</a:t>
            </a:r>
            <a:r>
              <a:rPr lang="en-US" dirty="0"/>
              <a:t> </a:t>
            </a:r>
            <a:r>
              <a:rPr lang="en-US" dirty="0" err="1"/>
              <a:t>oleh</a:t>
            </a:r>
            <a:r>
              <a:rPr lang="en-US" dirty="0"/>
              <a:t> </a:t>
            </a:r>
            <a:r>
              <a:rPr lang="en-US" dirty="0" err="1"/>
              <a:t>pihak</a:t>
            </a:r>
            <a:r>
              <a:rPr lang="en-US" dirty="0"/>
              <a:t> yang </a:t>
            </a:r>
            <a:r>
              <a:rPr lang="en-US" dirty="0" err="1"/>
              <a:t>sama</a:t>
            </a:r>
            <a:r>
              <a:rPr lang="en-US" dirty="0"/>
              <a:t>.</a:t>
            </a:r>
          </a:p>
          <a:p>
            <a:pPr marL="514350" indent="-514350" fontAlgn="ctr">
              <a:buFont typeface="+mj-lt"/>
              <a:buAutoNum type="arabicPeriod"/>
            </a:pPr>
            <a:r>
              <a:rPr lang="en-US" dirty="0" err="1"/>
              <a:t>Hubungan</a:t>
            </a:r>
            <a:r>
              <a:rPr lang="en-US" dirty="0"/>
              <a:t> </a:t>
            </a:r>
            <a:r>
              <a:rPr lang="en-US" dirty="0" err="1"/>
              <a:t>Penguasaan</a:t>
            </a:r>
            <a:r>
              <a:rPr lang="en-US" dirty="0"/>
              <a:t> :</a:t>
            </a:r>
            <a:br>
              <a:rPr lang="en-US" dirty="0"/>
            </a:br>
            <a:r>
              <a:rPr lang="en-US" dirty="0" err="1"/>
              <a:t>Yaitu</a:t>
            </a:r>
            <a:r>
              <a:rPr lang="en-US" dirty="0"/>
              <a:t> </a:t>
            </a:r>
            <a:r>
              <a:rPr lang="en-US" dirty="0" err="1"/>
              <a:t>hubungan</a:t>
            </a:r>
            <a:r>
              <a:rPr lang="en-US" dirty="0"/>
              <a:t> </a:t>
            </a:r>
            <a:r>
              <a:rPr lang="en-US" dirty="0" err="1"/>
              <a:t>antara</a:t>
            </a:r>
            <a:r>
              <a:rPr lang="en-US" dirty="0"/>
              <a:t> </a:t>
            </a:r>
            <a:r>
              <a:rPr lang="en-US" dirty="0" err="1"/>
              <a:t>wajib</a:t>
            </a:r>
            <a:r>
              <a:rPr lang="en-US" dirty="0"/>
              <a:t> </a:t>
            </a:r>
            <a:r>
              <a:rPr lang="en-US" dirty="0" err="1"/>
              <a:t>pajak</a:t>
            </a:r>
            <a:r>
              <a:rPr lang="en-US" dirty="0"/>
              <a:t> yang </a:t>
            </a:r>
            <a:r>
              <a:rPr lang="en-US" dirty="0" err="1"/>
              <a:t>menguasai</a:t>
            </a:r>
            <a:r>
              <a:rPr lang="en-US" dirty="0"/>
              <a:t> </a:t>
            </a:r>
            <a:r>
              <a:rPr lang="en-US" dirty="0" err="1"/>
              <a:t>wajib</a:t>
            </a:r>
            <a:r>
              <a:rPr lang="en-US" dirty="0"/>
              <a:t> </a:t>
            </a:r>
            <a:r>
              <a:rPr lang="en-US" dirty="0" err="1"/>
              <a:t>pajak</a:t>
            </a:r>
            <a:r>
              <a:rPr lang="en-US" dirty="0"/>
              <a:t> </a:t>
            </a:r>
            <a:r>
              <a:rPr lang="en-US" dirty="0" err="1"/>
              <a:t>lainnya</a:t>
            </a:r>
            <a:r>
              <a:rPr lang="en-US" dirty="0"/>
              <a:t>, </a:t>
            </a:r>
            <a:r>
              <a:rPr lang="en-US" dirty="0" err="1"/>
              <a:t>atau</a:t>
            </a:r>
            <a:r>
              <a:rPr lang="en-US" dirty="0"/>
              <a:t> </a:t>
            </a:r>
            <a:r>
              <a:rPr lang="en-US" dirty="0" err="1"/>
              <a:t>dua</a:t>
            </a:r>
            <a:r>
              <a:rPr lang="en-US" dirty="0"/>
              <a:t> </a:t>
            </a:r>
            <a:r>
              <a:rPr lang="en-US" dirty="0" err="1"/>
              <a:t>wajib</a:t>
            </a:r>
            <a:r>
              <a:rPr lang="en-US" dirty="0"/>
              <a:t> </a:t>
            </a:r>
            <a:r>
              <a:rPr lang="en-US" dirty="0" err="1"/>
              <a:t>pajak</a:t>
            </a:r>
            <a:r>
              <a:rPr lang="en-US" dirty="0"/>
              <a:t> </a:t>
            </a:r>
            <a:r>
              <a:rPr lang="en-US" dirty="0" err="1"/>
              <a:t>atau</a:t>
            </a:r>
            <a:r>
              <a:rPr lang="en-US" dirty="0"/>
              <a:t> </a:t>
            </a:r>
            <a:r>
              <a:rPr lang="en-US" dirty="0" err="1"/>
              <a:t>lebih</a:t>
            </a:r>
            <a:r>
              <a:rPr lang="en-US" dirty="0"/>
              <a:t> </a:t>
            </a:r>
            <a:r>
              <a:rPr lang="en-US" dirty="0" err="1"/>
              <a:t>berada</a:t>
            </a:r>
            <a:r>
              <a:rPr lang="en-US" dirty="0"/>
              <a:t> di </a:t>
            </a:r>
            <a:r>
              <a:rPr lang="en-US" dirty="0" err="1"/>
              <a:t>bawah</a:t>
            </a:r>
            <a:r>
              <a:rPr lang="en-US" dirty="0"/>
              <a:t> </a:t>
            </a:r>
            <a:r>
              <a:rPr lang="en-US" dirty="0" err="1"/>
              <a:t>penguasaan</a:t>
            </a:r>
            <a:r>
              <a:rPr lang="en-US" dirty="0"/>
              <a:t> yang </a:t>
            </a:r>
            <a:r>
              <a:rPr lang="en-US" dirty="0" err="1"/>
              <a:t>sama</a:t>
            </a:r>
            <a:r>
              <a:rPr lang="en-US" dirty="0"/>
              <a:t> </a:t>
            </a:r>
            <a:r>
              <a:rPr lang="en-US" dirty="0" err="1"/>
              <a:t>baik</a:t>
            </a:r>
            <a:r>
              <a:rPr lang="en-US" dirty="0"/>
              <a:t> </a:t>
            </a:r>
            <a:r>
              <a:rPr lang="en-US" dirty="0" err="1"/>
              <a:t>langsung</a:t>
            </a:r>
            <a:r>
              <a:rPr lang="en-US" dirty="0"/>
              <a:t> </a:t>
            </a:r>
            <a:r>
              <a:rPr lang="en-US" dirty="0" err="1"/>
              <a:t>maupun</a:t>
            </a:r>
            <a:r>
              <a:rPr lang="en-US" dirty="0"/>
              <a:t> </a:t>
            </a:r>
            <a:r>
              <a:rPr lang="en-US" dirty="0" err="1"/>
              <a:t>tidak</a:t>
            </a:r>
            <a:r>
              <a:rPr lang="en-US" dirty="0"/>
              <a:t> </a:t>
            </a:r>
            <a:r>
              <a:rPr lang="en-US" dirty="0" err="1"/>
              <a:t>langsung</a:t>
            </a:r>
            <a:r>
              <a:rPr lang="en-US" dirty="0"/>
              <a:t>, </a:t>
            </a:r>
            <a:r>
              <a:rPr lang="en-US" dirty="0" err="1"/>
              <a:t>baik</a:t>
            </a:r>
            <a:r>
              <a:rPr lang="en-US" dirty="0"/>
              <a:t> </a:t>
            </a:r>
            <a:r>
              <a:rPr lang="en-US" dirty="0" err="1"/>
              <a:t>penguasaan</a:t>
            </a:r>
            <a:r>
              <a:rPr lang="en-US" dirty="0"/>
              <a:t> </a:t>
            </a:r>
            <a:r>
              <a:rPr lang="en-US" dirty="0" err="1"/>
              <a:t>melalui</a:t>
            </a:r>
            <a:r>
              <a:rPr lang="en-US" dirty="0"/>
              <a:t> </a:t>
            </a:r>
            <a:r>
              <a:rPr lang="en-US" dirty="0" err="1"/>
              <a:t>manajemen</a:t>
            </a:r>
            <a:r>
              <a:rPr lang="en-US" dirty="0"/>
              <a:t> </a:t>
            </a:r>
            <a:r>
              <a:rPr lang="en-US" dirty="0" err="1"/>
              <a:t>maupun</a:t>
            </a:r>
            <a:r>
              <a:rPr lang="en-US" dirty="0"/>
              <a:t> </a:t>
            </a:r>
            <a:r>
              <a:rPr lang="en-US" dirty="0" err="1"/>
              <a:t>melalui</a:t>
            </a:r>
            <a:r>
              <a:rPr lang="en-US" dirty="0"/>
              <a:t> </a:t>
            </a:r>
            <a:r>
              <a:rPr lang="en-US" dirty="0" err="1"/>
              <a:t>pengunaan</a:t>
            </a:r>
            <a:r>
              <a:rPr lang="en-US" dirty="0"/>
              <a:t> </a:t>
            </a:r>
            <a:r>
              <a:rPr lang="en-US" dirty="0" err="1"/>
              <a:t>teknologi</a:t>
            </a:r>
            <a:r>
              <a:rPr lang="en-US" dirty="0"/>
              <a:t>.</a:t>
            </a:r>
          </a:p>
          <a:p>
            <a:pPr marL="514350" indent="-514350" fontAlgn="ctr">
              <a:buFont typeface="+mj-lt"/>
              <a:buAutoNum type="arabicPeriod"/>
            </a:pPr>
            <a:r>
              <a:rPr lang="en-US" dirty="0" err="1"/>
              <a:t>Hubungan</a:t>
            </a:r>
            <a:r>
              <a:rPr lang="en-US" dirty="0"/>
              <a:t> </a:t>
            </a:r>
            <a:r>
              <a:rPr lang="en-US" dirty="0" err="1"/>
              <a:t>Darah</a:t>
            </a:r>
            <a:r>
              <a:rPr lang="en-US" dirty="0"/>
              <a:t> </a:t>
            </a:r>
            <a:r>
              <a:rPr lang="en-US" dirty="0" err="1"/>
              <a:t>atau</a:t>
            </a:r>
            <a:r>
              <a:rPr lang="en-US" dirty="0"/>
              <a:t> </a:t>
            </a:r>
            <a:r>
              <a:rPr lang="en-US" dirty="0" err="1"/>
              <a:t>Perkawinan</a:t>
            </a:r>
            <a:r>
              <a:rPr lang="en-US" dirty="0"/>
              <a:t> :</a:t>
            </a:r>
            <a:br>
              <a:rPr lang="en-US" dirty="0"/>
            </a:br>
            <a:r>
              <a:rPr lang="en-US" dirty="0" err="1"/>
              <a:t>Yaitu</a:t>
            </a:r>
            <a:r>
              <a:rPr lang="en-US" dirty="0"/>
              <a:t> </a:t>
            </a:r>
            <a:r>
              <a:rPr lang="en-US" dirty="0" err="1"/>
              <a:t>hubungan</a:t>
            </a:r>
            <a:r>
              <a:rPr lang="en-US" dirty="0"/>
              <a:t> </a:t>
            </a:r>
            <a:r>
              <a:rPr lang="en-US" dirty="0" err="1"/>
              <a:t>istimewa</a:t>
            </a:r>
            <a:r>
              <a:rPr lang="en-US" dirty="0"/>
              <a:t> </a:t>
            </a:r>
            <a:r>
              <a:rPr lang="en-US" dirty="0" err="1"/>
              <a:t>karena</a:t>
            </a:r>
            <a:r>
              <a:rPr lang="en-US" dirty="0"/>
              <a:t> </a:t>
            </a:r>
            <a:r>
              <a:rPr lang="en-US" dirty="0" err="1"/>
              <a:t>terdapat</a:t>
            </a:r>
            <a:r>
              <a:rPr lang="en-US" dirty="0"/>
              <a:t> </a:t>
            </a:r>
            <a:r>
              <a:rPr lang="en-US" dirty="0" err="1"/>
              <a:t>hubungan</a:t>
            </a:r>
            <a:r>
              <a:rPr lang="en-US" dirty="0"/>
              <a:t> </a:t>
            </a:r>
            <a:r>
              <a:rPr lang="en-US" dirty="0" err="1"/>
              <a:t>keluarga</a:t>
            </a:r>
            <a:r>
              <a:rPr lang="en-US" dirty="0"/>
              <a:t> </a:t>
            </a:r>
            <a:r>
              <a:rPr lang="en-US" dirty="0" err="1"/>
              <a:t>baik</a:t>
            </a:r>
            <a:r>
              <a:rPr lang="en-US" dirty="0"/>
              <a:t> </a:t>
            </a:r>
            <a:r>
              <a:rPr lang="en-US" dirty="0" err="1"/>
              <a:t>sedarah</a:t>
            </a:r>
            <a:r>
              <a:rPr lang="en-US" dirty="0"/>
              <a:t> </a:t>
            </a:r>
            <a:r>
              <a:rPr lang="en-US" dirty="0" err="1"/>
              <a:t>maupun</a:t>
            </a:r>
            <a:r>
              <a:rPr lang="en-US" dirty="0"/>
              <a:t> </a:t>
            </a:r>
            <a:r>
              <a:rPr lang="en-US" dirty="0" err="1"/>
              <a:t>semenda</a:t>
            </a:r>
            <a:r>
              <a:rPr lang="en-US" dirty="0"/>
              <a:t> </a:t>
            </a:r>
            <a:r>
              <a:rPr lang="en-US" dirty="0" err="1"/>
              <a:t>dalam</a:t>
            </a:r>
            <a:r>
              <a:rPr lang="en-US" dirty="0"/>
              <a:t> </a:t>
            </a:r>
            <a:r>
              <a:rPr lang="en-US" dirty="0" err="1"/>
              <a:t>garis</a:t>
            </a:r>
            <a:r>
              <a:rPr lang="en-US" dirty="0"/>
              <a:t> </a:t>
            </a:r>
            <a:r>
              <a:rPr lang="en-US" dirty="0" err="1"/>
              <a:t>keturunan</a:t>
            </a:r>
            <a:r>
              <a:rPr lang="en-US" dirty="0"/>
              <a:t> </a:t>
            </a:r>
            <a:r>
              <a:rPr lang="en-US" dirty="0" err="1"/>
              <a:t>lurus</a:t>
            </a:r>
            <a:r>
              <a:rPr lang="en-US" dirty="0"/>
              <a:t> </a:t>
            </a:r>
            <a:r>
              <a:rPr lang="en-US" dirty="0" err="1"/>
              <a:t>dan</a:t>
            </a:r>
            <a:r>
              <a:rPr lang="en-US" dirty="0"/>
              <a:t>/</a:t>
            </a:r>
            <a:r>
              <a:rPr lang="en-US" dirty="0" err="1"/>
              <a:t>atau</a:t>
            </a:r>
            <a:r>
              <a:rPr lang="en-US" dirty="0"/>
              <a:t> </a:t>
            </a:r>
            <a:r>
              <a:rPr lang="en-US" dirty="0" err="1"/>
              <a:t>ke</a:t>
            </a:r>
            <a:r>
              <a:rPr lang="en-US" dirty="0"/>
              <a:t> </a:t>
            </a:r>
            <a:r>
              <a:rPr lang="en-US" dirty="0" err="1"/>
              <a:t>samping</a:t>
            </a:r>
            <a:r>
              <a:rPr lang="en-US" dirty="0"/>
              <a:t> </a:t>
            </a:r>
            <a:r>
              <a:rPr lang="en-US" dirty="0" err="1"/>
              <a:t>satu</a:t>
            </a:r>
            <a:r>
              <a:rPr lang="en-US" dirty="0"/>
              <a:t> </a:t>
            </a:r>
            <a:r>
              <a:rPr lang="en-US" dirty="0" err="1"/>
              <a:t>derajat</a:t>
            </a:r>
            <a:r>
              <a:rPr lang="en-US" dirty="0"/>
              <a:t>.</a:t>
            </a:r>
            <a:endParaRPr lang="id-ID" dirty="0"/>
          </a:p>
        </p:txBody>
      </p:sp>
    </p:spTree>
    <p:extLst>
      <p:ext uri="{BB962C8B-B14F-4D97-AF65-F5344CB8AC3E}">
        <p14:creationId xmlns:p14="http://schemas.microsoft.com/office/powerpoint/2010/main" val="23419665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ECA3F-B691-4FE2-9E93-49DFAB38BAA8}"/>
              </a:ext>
            </a:extLst>
          </p:cNvPr>
          <p:cNvSpPr>
            <a:spLocks noGrp="1"/>
          </p:cNvSpPr>
          <p:nvPr>
            <p:ph type="title"/>
          </p:nvPr>
        </p:nvSpPr>
        <p:spPr/>
        <p:txBody>
          <a:bodyPr/>
          <a:lstStyle/>
          <a:p>
            <a:r>
              <a:rPr lang="id-ID" b="1" dirty="0"/>
              <a:t>Penilaian Kembali Aktiva Tetap (Revaluasi)</a:t>
            </a:r>
            <a:endParaRPr lang="id-ID" dirty="0"/>
          </a:p>
        </p:txBody>
      </p:sp>
      <p:sp>
        <p:nvSpPr>
          <p:cNvPr id="3" name="Content Placeholder 2">
            <a:extLst>
              <a:ext uri="{FF2B5EF4-FFF2-40B4-BE49-F238E27FC236}">
                <a16:creationId xmlns:a16="http://schemas.microsoft.com/office/drawing/2014/main" id="{72874F06-902C-4217-B5C7-33C8928887AA}"/>
              </a:ext>
            </a:extLst>
          </p:cNvPr>
          <p:cNvSpPr>
            <a:spLocks noGrp="1"/>
          </p:cNvSpPr>
          <p:nvPr>
            <p:ph idx="1"/>
          </p:nvPr>
        </p:nvSpPr>
        <p:spPr/>
        <p:txBody>
          <a:bodyPr/>
          <a:lstStyle/>
          <a:p>
            <a:pPr marL="0" indent="0">
              <a:buNone/>
            </a:pPr>
            <a:r>
              <a:rPr lang="id-ID" b="1" dirty="0"/>
              <a:t>Sub Pokok Bahasan :</a:t>
            </a:r>
            <a:endParaRPr lang="id-ID" dirty="0"/>
          </a:p>
          <a:p>
            <a:pPr lvl="0"/>
            <a:r>
              <a:rPr lang="id-ID" dirty="0"/>
              <a:t>Permohonan Penilaian Kembali</a:t>
            </a:r>
          </a:p>
          <a:p>
            <a:pPr lvl="0"/>
            <a:r>
              <a:rPr lang="id-ID" dirty="0"/>
              <a:t>Prosedur Pengajuan Penilaian Kembali</a:t>
            </a:r>
          </a:p>
        </p:txBody>
      </p:sp>
    </p:spTree>
    <p:extLst>
      <p:ext uri="{BB962C8B-B14F-4D97-AF65-F5344CB8AC3E}">
        <p14:creationId xmlns:p14="http://schemas.microsoft.com/office/powerpoint/2010/main" val="42795676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74A7F-F473-4413-B074-1350947DC2DA}"/>
              </a:ext>
            </a:extLst>
          </p:cNvPr>
          <p:cNvSpPr>
            <a:spLocks noGrp="1"/>
          </p:cNvSpPr>
          <p:nvPr>
            <p:ph type="title"/>
          </p:nvPr>
        </p:nvSpPr>
        <p:spPr/>
        <p:txBody>
          <a:bodyPr/>
          <a:lstStyle/>
          <a:p>
            <a:r>
              <a:rPr lang="id-ID" b="1" dirty="0"/>
              <a:t>PERMOHONAN PENILAIAN KEMBALI </a:t>
            </a:r>
            <a:endParaRPr lang="id-ID" dirty="0"/>
          </a:p>
        </p:txBody>
      </p:sp>
      <p:sp>
        <p:nvSpPr>
          <p:cNvPr id="3" name="Content Placeholder 2">
            <a:extLst>
              <a:ext uri="{FF2B5EF4-FFF2-40B4-BE49-F238E27FC236}">
                <a16:creationId xmlns:a16="http://schemas.microsoft.com/office/drawing/2014/main" id="{C61A4FF7-6A34-4B40-84FC-0082E85D60D2}"/>
              </a:ext>
            </a:extLst>
          </p:cNvPr>
          <p:cNvSpPr>
            <a:spLocks noGrp="1"/>
          </p:cNvSpPr>
          <p:nvPr>
            <p:ph idx="1"/>
          </p:nvPr>
        </p:nvSpPr>
        <p:spPr/>
        <p:txBody>
          <a:bodyPr/>
          <a:lstStyle/>
          <a:p>
            <a:r>
              <a:rPr lang="en-US" dirty="0"/>
              <a:t>Perusahaan </a:t>
            </a:r>
            <a:r>
              <a:rPr lang="en-US" dirty="0" err="1"/>
              <a:t>dapat</a:t>
            </a:r>
            <a:r>
              <a:rPr lang="en-US" dirty="0"/>
              <a:t> </a:t>
            </a:r>
            <a:r>
              <a:rPr lang="en-US" dirty="0" err="1"/>
              <a:t>melakukan</a:t>
            </a:r>
            <a:r>
              <a:rPr lang="en-US" dirty="0"/>
              <a:t> </a:t>
            </a:r>
            <a:r>
              <a:rPr lang="en-US" dirty="0" err="1"/>
              <a:t>penilaian</a:t>
            </a:r>
            <a:r>
              <a:rPr lang="en-US" dirty="0"/>
              <a:t> </a:t>
            </a:r>
            <a:r>
              <a:rPr lang="en-US" dirty="0" err="1"/>
              <a:t>kembali</a:t>
            </a:r>
            <a:r>
              <a:rPr lang="en-US" dirty="0"/>
              <a:t> </a:t>
            </a:r>
            <a:r>
              <a:rPr lang="en-US" dirty="0" err="1"/>
              <a:t>aktiva</a:t>
            </a:r>
            <a:r>
              <a:rPr lang="en-US" dirty="0"/>
              <a:t> </a:t>
            </a:r>
            <a:r>
              <a:rPr lang="en-US" dirty="0" err="1"/>
              <a:t>tetap</a:t>
            </a:r>
            <a:r>
              <a:rPr lang="en-US" dirty="0"/>
              <a:t> </a:t>
            </a:r>
            <a:r>
              <a:rPr lang="en-US" dirty="0" err="1"/>
              <a:t>perusahaan</a:t>
            </a:r>
            <a:r>
              <a:rPr lang="en-US" dirty="0"/>
              <a:t> </a:t>
            </a:r>
            <a:r>
              <a:rPr lang="en-US" dirty="0" err="1"/>
              <a:t>untuk</a:t>
            </a:r>
            <a:r>
              <a:rPr lang="en-US" dirty="0"/>
              <a:t> </a:t>
            </a:r>
            <a:r>
              <a:rPr lang="en-US" dirty="0" err="1"/>
              <a:t>tujuan</a:t>
            </a:r>
            <a:r>
              <a:rPr lang="en-US" dirty="0"/>
              <a:t> </a:t>
            </a:r>
            <a:r>
              <a:rPr lang="en-US" dirty="0" err="1"/>
              <a:t>perpajakan</a:t>
            </a:r>
            <a:r>
              <a:rPr lang="en-US" dirty="0"/>
              <a:t>, </a:t>
            </a:r>
            <a:r>
              <a:rPr lang="en-US" dirty="0" err="1"/>
              <a:t>dengan</a:t>
            </a:r>
            <a:r>
              <a:rPr lang="en-US" dirty="0"/>
              <a:t> </a:t>
            </a:r>
            <a:r>
              <a:rPr lang="en-US" dirty="0" err="1"/>
              <a:t>syarat</a:t>
            </a:r>
            <a:r>
              <a:rPr lang="en-US" dirty="0"/>
              <a:t> </a:t>
            </a:r>
            <a:r>
              <a:rPr lang="en-US" dirty="0" err="1"/>
              <a:t>telah</a:t>
            </a:r>
            <a:r>
              <a:rPr lang="en-US" dirty="0"/>
              <a:t> </a:t>
            </a:r>
            <a:r>
              <a:rPr lang="en-US" dirty="0" err="1"/>
              <a:t>memenuhi</a:t>
            </a:r>
            <a:r>
              <a:rPr lang="en-US" dirty="0"/>
              <a:t> </a:t>
            </a:r>
            <a:r>
              <a:rPr lang="en-US" dirty="0" err="1"/>
              <a:t>semua</a:t>
            </a:r>
            <a:r>
              <a:rPr lang="en-US" dirty="0"/>
              <a:t> </a:t>
            </a:r>
            <a:r>
              <a:rPr lang="en-US" dirty="0" err="1"/>
              <a:t>kewajiban</a:t>
            </a:r>
            <a:r>
              <a:rPr lang="en-US" dirty="0"/>
              <a:t> </a:t>
            </a:r>
            <a:r>
              <a:rPr lang="en-US" dirty="0" err="1"/>
              <a:t>pajaknya</a:t>
            </a:r>
            <a:r>
              <a:rPr lang="en-US" dirty="0"/>
              <a:t> </a:t>
            </a:r>
            <a:r>
              <a:rPr lang="en-US" dirty="0" err="1"/>
              <a:t>sampai</a:t>
            </a:r>
            <a:r>
              <a:rPr lang="en-US" dirty="0"/>
              <a:t> </a:t>
            </a:r>
            <a:r>
              <a:rPr lang="en-US" dirty="0" err="1"/>
              <a:t>dengan</a:t>
            </a:r>
            <a:r>
              <a:rPr lang="en-US" dirty="0"/>
              <a:t> masa </a:t>
            </a:r>
            <a:r>
              <a:rPr lang="en-US" dirty="0" err="1"/>
              <a:t>pajak</a:t>
            </a:r>
            <a:r>
              <a:rPr lang="en-US" dirty="0"/>
              <a:t> </a:t>
            </a:r>
            <a:r>
              <a:rPr lang="en-US" dirty="0" err="1"/>
              <a:t>terakhir</a:t>
            </a:r>
            <a:r>
              <a:rPr lang="en-US" dirty="0"/>
              <a:t> </a:t>
            </a:r>
            <a:r>
              <a:rPr lang="en-US" dirty="0" err="1"/>
              <a:t>sebelum</a:t>
            </a:r>
            <a:r>
              <a:rPr lang="en-US" dirty="0"/>
              <a:t> masa </a:t>
            </a:r>
            <a:r>
              <a:rPr lang="en-US" dirty="0" err="1"/>
              <a:t>pajak</a:t>
            </a:r>
            <a:r>
              <a:rPr lang="en-US" dirty="0"/>
              <a:t> </a:t>
            </a:r>
            <a:r>
              <a:rPr lang="en-US" dirty="0" err="1"/>
              <a:t>dilakukannya</a:t>
            </a:r>
            <a:r>
              <a:rPr lang="en-US" dirty="0"/>
              <a:t> </a:t>
            </a:r>
            <a:r>
              <a:rPr lang="en-US" dirty="0" err="1"/>
              <a:t>penilaian</a:t>
            </a:r>
            <a:r>
              <a:rPr lang="en-US" dirty="0"/>
              <a:t> </a:t>
            </a:r>
            <a:r>
              <a:rPr lang="en-US" dirty="0" err="1"/>
              <a:t>kembali</a:t>
            </a:r>
            <a:r>
              <a:rPr lang="en-US" dirty="0"/>
              <a:t>.</a:t>
            </a:r>
            <a:endParaRPr lang="id-ID" dirty="0"/>
          </a:p>
          <a:p>
            <a:r>
              <a:rPr lang="en-US" dirty="0"/>
              <a:t>Perusahaan </a:t>
            </a:r>
            <a:r>
              <a:rPr lang="en-US" dirty="0" err="1"/>
              <a:t>adalah</a:t>
            </a:r>
            <a:r>
              <a:rPr lang="en-US" dirty="0"/>
              <a:t> </a:t>
            </a:r>
            <a:r>
              <a:rPr lang="en-US" dirty="0" err="1"/>
              <a:t>Wajib</a:t>
            </a:r>
            <a:r>
              <a:rPr lang="en-US" dirty="0"/>
              <a:t> </a:t>
            </a:r>
            <a:r>
              <a:rPr lang="en-US" dirty="0" err="1"/>
              <a:t>Pajak</a:t>
            </a:r>
            <a:r>
              <a:rPr lang="en-US" dirty="0"/>
              <a:t> </a:t>
            </a:r>
            <a:r>
              <a:rPr lang="en-US" dirty="0" err="1"/>
              <a:t>badan</a:t>
            </a:r>
            <a:r>
              <a:rPr lang="en-US" dirty="0"/>
              <a:t> </a:t>
            </a:r>
            <a:r>
              <a:rPr lang="en-US" dirty="0" err="1"/>
              <a:t>dalam</a:t>
            </a:r>
            <a:r>
              <a:rPr lang="en-US" dirty="0"/>
              <a:t> </a:t>
            </a:r>
            <a:r>
              <a:rPr lang="en-US" dirty="0" err="1"/>
              <a:t>negeri</a:t>
            </a:r>
            <a:r>
              <a:rPr lang="en-US" dirty="0"/>
              <a:t> </a:t>
            </a:r>
            <a:r>
              <a:rPr lang="en-US" dirty="0" err="1"/>
              <a:t>dan</a:t>
            </a:r>
            <a:r>
              <a:rPr lang="en-US" dirty="0"/>
              <a:t> </a:t>
            </a:r>
            <a:r>
              <a:rPr lang="en-US" dirty="0" err="1"/>
              <a:t>bentuk</a:t>
            </a:r>
            <a:r>
              <a:rPr lang="en-US" dirty="0"/>
              <a:t> </a:t>
            </a:r>
            <a:r>
              <a:rPr lang="en-US" dirty="0" err="1"/>
              <a:t>usaha</a:t>
            </a:r>
            <a:r>
              <a:rPr lang="en-US" dirty="0"/>
              <a:t> </a:t>
            </a:r>
            <a:r>
              <a:rPr lang="en-US" dirty="0" err="1"/>
              <a:t>tetap</a:t>
            </a:r>
            <a:r>
              <a:rPr lang="en-US" dirty="0"/>
              <a:t> (BUT), </a:t>
            </a:r>
            <a:r>
              <a:rPr lang="en-US" dirty="0" err="1"/>
              <a:t>tidak</a:t>
            </a:r>
            <a:r>
              <a:rPr lang="en-US" dirty="0"/>
              <a:t> </a:t>
            </a:r>
            <a:r>
              <a:rPr lang="en-US" dirty="0" err="1"/>
              <a:t>termasuk</a:t>
            </a:r>
            <a:r>
              <a:rPr lang="en-US" dirty="0"/>
              <a:t> </a:t>
            </a:r>
            <a:r>
              <a:rPr lang="en-US" dirty="0" err="1"/>
              <a:t>perusahaan</a:t>
            </a:r>
            <a:r>
              <a:rPr lang="en-US" dirty="0"/>
              <a:t> yang </a:t>
            </a:r>
            <a:r>
              <a:rPr lang="en-US" dirty="0" err="1"/>
              <a:t>memperoleh</a:t>
            </a:r>
            <a:r>
              <a:rPr lang="en-US" dirty="0"/>
              <a:t> </a:t>
            </a:r>
            <a:r>
              <a:rPr lang="en-US" dirty="0" err="1"/>
              <a:t>izin</a:t>
            </a:r>
            <a:r>
              <a:rPr lang="en-US" dirty="0"/>
              <a:t> </a:t>
            </a:r>
            <a:r>
              <a:rPr lang="en-US" dirty="0" err="1"/>
              <a:t>menyelenggarakan</a:t>
            </a:r>
            <a:r>
              <a:rPr lang="en-US" dirty="0"/>
              <a:t> </a:t>
            </a:r>
            <a:r>
              <a:rPr lang="en-US" dirty="0" err="1"/>
              <a:t>pembukuan</a:t>
            </a:r>
            <a:r>
              <a:rPr lang="en-US" dirty="0"/>
              <a:t> </a:t>
            </a:r>
            <a:r>
              <a:rPr lang="en-US" dirty="0" err="1"/>
              <a:t>dalam</a:t>
            </a:r>
            <a:r>
              <a:rPr lang="en-US" dirty="0"/>
              <a:t> </a:t>
            </a:r>
            <a:r>
              <a:rPr lang="en-US" dirty="0" err="1"/>
              <a:t>bahasa</a:t>
            </a:r>
            <a:r>
              <a:rPr lang="en-US" dirty="0"/>
              <a:t> </a:t>
            </a:r>
            <a:r>
              <a:rPr lang="en-US" dirty="0" err="1"/>
              <a:t>Inggris</a:t>
            </a:r>
            <a:r>
              <a:rPr lang="en-US" dirty="0"/>
              <a:t> </a:t>
            </a:r>
            <a:r>
              <a:rPr lang="en-US" dirty="0" err="1"/>
              <a:t>dan</a:t>
            </a:r>
            <a:r>
              <a:rPr lang="en-US" dirty="0"/>
              <a:t> </a:t>
            </a:r>
            <a:r>
              <a:rPr lang="en-US" dirty="0" err="1"/>
              <a:t>mata</a:t>
            </a:r>
            <a:r>
              <a:rPr lang="en-US" dirty="0"/>
              <a:t> </a:t>
            </a:r>
            <a:r>
              <a:rPr lang="en-US" dirty="0" err="1"/>
              <a:t>uang</a:t>
            </a:r>
            <a:r>
              <a:rPr lang="en-US" dirty="0"/>
              <a:t> Dollar Amerika </a:t>
            </a:r>
            <a:r>
              <a:rPr lang="en-US" dirty="0" err="1"/>
              <a:t>Serikat</a:t>
            </a:r>
            <a:r>
              <a:rPr lang="en-US" dirty="0"/>
              <a:t>.</a:t>
            </a:r>
            <a:endParaRPr lang="id-ID" dirty="0"/>
          </a:p>
        </p:txBody>
      </p:sp>
    </p:spTree>
    <p:extLst>
      <p:ext uri="{BB962C8B-B14F-4D97-AF65-F5344CB8AC3E}">
        <p14:creationId xmlns:p14="http://schemas.microsoft.com/office/powerpoint/2010/main" val="35932495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966FB-2FEB-43B2-BCC0-23AA1CB92D89}"/>
              </a:ext>
            </a:extLst>
          </p:cNvPr>
          <p:cNvSpPr>
            <a:spLocks noGrp="1"/>
          </p:cNvSpPr>
          <p:nvPr>
            <p:ph type="title"/>
          </p:nvPr>
        </p:nvSpPr>
        <p:spPr/>
        <p:txBody>
          <a:bodyPr>
            <a:normAutofit/>
          </a:bodyPr>
          <a:lstStyle/>
          <a:p>
            <a:r>
              <a:rPr lang="id-ID" b="1" dirty="0"/>
              <a:t>PROSEDUR PENGAJUAN PERMOHONAN PENILAIAN KEMBALI AKTIVA TETAP </a:t>
            </a:r>
            <a:endParaRPr lang="id-ID" dirty="0"/>
          </a:p>
        </p:txBody>
      </p:sp>
      <p:sp>
        <p:nvSpPr>
          <p:cNvPr id="3" name="Content Placeholder 2">
            <a:extLst>
              <a:ext uri="{FF2B5EF4-FFF2-40B4-BE49-F238E27FC236}">
                <a16:creationId xmlns:a16="http://schemas.microsoft.com/office/drawing/2014/main" id="{18341EF9-E16D-4B21-A297-D8988E31BFC2}"/>
              </a:ext>
            </a:extLst>
          </p:cNvPr>
          <p:cNvSpPr>
            <a:spLocks noGrp="1"/>
          </p:cNvSpPr>
          <p:nvPr>
            <p:ph idx="1"/>
          </p:nvPr>
        </p:nvSpPr>
        <p:spPr/>
        <p:txBody>
          <a:bodyPr>
            <a:normAutofit fontScale="85000" lnSpcReduction="20000"/>
          </a:bodyPr>
          <a:lstStyle/>
          <a:p>
            <a:pPr marL="0" indent="0" algn="just">
              <a:buNone/>
            </a:pPr>
            <a:r>
              <a:rPr lang="en-US" dirty="0" err="1"/>
              <a:t>Wajib</a:t>
            </a:r>
            <a:r>
              <a:rPr lang="en-US" dirty="0"/>
              <a:t> </a:t>
            </a:r>
            <a:r>
              <a:rPr lang="en-US" dirty="0" err="1"/>
              <a:t>Pajak</a:t>
            </a:r>
            <a:r>
              <a:rPr lang="en-US" dirty="0"/>
              <a:t> yang </a:t>
            </a:r>
            <a:r>
              <a:rPr lang="en-US" dirty="0" err="1"/>
              <a:t>melakukan</a:t>
            </a:r>
            <a:r>
              <a:rPr lang="en-US" dirty="0"/>
              <a:t> </a:t>
            </a:r>
            <a:r>
              <a:rPr lang="en-US" dirty="0" err="1"/>
              <a:t>penilaian</a:t>
            </a:r>
            <a:r>
              <a:rPr lang="en-US" dirty="0"/>
              <a:t> </a:t>
            </a:r>
            <a:r>
              <a:rPr lang="en-US" dirty="0" err="1"/>
              <a:t>kembali</a:t>
            </a:r>
            <a:r>
              <a:rPr lang="en-US" dirty="0"/>
              <a:t> </a:t>
            </a:r>
            <a:r>
              <a:rPr lang="en-US" dirty="0" err="1"/>
              <a:t>aktiva</a:t>
            </a:r>
            <a:r>
              <a:rPr lang="en-US" dirty="0"/>
              <a:t> </a:t>
            </a:r>
            <a:r>
              <a:rPr lang="en-US" dirty="0" err="1"/>
              <a:t>tetap</a:t>
            </a:r>
            <a:r>
              <a:rPr lang="en-US" dirty="0"/>
              <a:t> </a:t>
            </a:r>
            <a:r>
              <a:rPr lang="en-US" dirty="0" err="1"/>
              <a:t>perusahaan</a:t>
            </a:r>
            <a:r>
              <a:rPr lang="en-US" dirty="0"/>
              <a:t> </a:t>
            </a:r>
            <a:r>
              <a:rPr lang="en-US" dirty="0" err="1"/>
              <a:t>untuk</a:t>
            </a:r>
            <a:r>
              <a:rPr lang="en-US" dirty="0"/>
              <a:t> </a:t>
            </a:r>
            <a:r>
              <a:rPr lang="en-US" dirty="0" err="1"/>
              <a:t>tujuan</a:t>
            </a:r>
            <a:r>
              <a:rPr lang="en-US" dirty="0"/>
              <a:t> </a:t>
            </a:r>
            <a:r>
              <a:rPr lang="en-US" dirty="0" err="1"/>
              <a:t>perpajakan</a:t>
            </a:r>
            <a:r>
              <a:rPr lang="en-US" dirty="0"/>
              <a:t> </a:t>
            </a:r>
            <a:r>
              <a:rPr lang="en-US" dirty="0" err="1"/>
              <a:t>wajib</a:t>
            </a:r>
            <a:r>
              <a:rPr lang="en-US" dirty="0"/>
              <a:t> </a:t>
            </a:r>
            <a:r>
              <a:rPr lang="en-US" dirty="0" err="1"/>
              <a:t>mendapatkan</a:t>
            </a:r>
            <a:r>
              <a:rPr lang="en-US" dirty="0"/>
              <a:t> </a:t>
            </a:r>
            <a:r>
              <a:rPr lang="en-US" dirty="0" err="1"/>
              <a:t>persetujuan</a:t>
            </a:r>
            <a:r>
              <a:rPr lang="en-US" dirty="0"/>
              <a:t> </a:t>
            </a:r>
            <a:r>
              <a:rPr lang="en-US" dirty="0" err="1"/>
              <a:t>Direktur</a:t>
            </a:r>
            <a:r>
              <a:rPr lang="en-US" dirty="0"/>
              <a:t> </a:t>
            </a:r>
            <a:r>
              <a:rPr lang="en-US" dirty="0" err="1"/>
              <a:t>Jenderal</a:t>
            </a:r>
            <a:r>
              <a:rPr lang="en-US" dirty="0"/>
              <a:t> </a:t>
            </a:r>
            <a:r>
              <a:rPr lang="en-US" dirty="0" err="1"/>
              <a:t>Pajak</a:t>
            </a:r>
            <a:r>
              <a:rPr lang="en-US" dirty="0"/>
              <a:t> </a:t>
            </a:r>
            <a:r>
              <a:rPr lang="en-US" dirty="0" err="1"/>
              <a:t>dengan</a:t>
            </a:r>
            <a:r>
              <a:rPr lang="en-US" dirty="0"/>
              <a:t> </a:t>
            </a:r>
            <a:r>
              <a:rPr lang="en-US" dirty="0" err="1"/>
              <a:t>mengajukan</a:t>
            </a:r>
            <a:r>
              <a:rPr lang="en-US" dirty="0"/>
              <a:t> </a:t>
            </a:r>
            <a:r>
              <a:rPr lang="en-US" dirty="0" err="1"/>
              <a:t>permohonan</a:t>
            </a:r>
            <a:r>
              <a:rPr lang="en-US" dirty="0"/>
              <a:t> </a:t>
            </a:r>
            <a:r>
              <a:rPr lang="en-US" dirty="0" err="1"/>
              <a:t>kepada</a:t>
            </a:r>
            <a:r>
              <a:rPr lang="en-US" dirty="0"/>
              <a:t> </a:t>
            </a:r>
            <a:r>
              <a:rPr lang="en-US" dirty="0" err="1"/>
              <a:t>Kepala</a:t>
            </a:r>
            <a:r>
              <a:rPr lang="en-US" dirty="0"/>
              <a:t> Kantor Wilayah yang </a:t>
            </a:r>
            <a:r>
              <a:rPr lang="en-US" dirty="0" err="1"/>
              <a:t>membawahi</a:t>
            </a:r>
            <a:r>
              <a:rPr lang="en-US" dirty="0"/>
              <a:t> Kantor </a:t>
            </a:r>
            <a:r>
              <a:rPr lang="en-US" dirty="0" err="1"/>
              <a:t>Pelayanan</a:t>
            </a:r>
            <a:r>
              <a:rPr lang="en-US" dirty="0"/>
              <a:t> </a:t>
            </a:r>
            <a:r>
              <a:rPr lang="en-US" dirty="0" err="1"/>
              <a:t>Pajak</a:t>
            </a:r>
            <a:r>
              <a:rPr lang="en-US" dirty="0"/>
              <a:t> </a:t>
            </a:r>
            <a:r>
              <a:rPr lang="en-US" dirty="0" err="1"/>
              <a:t>tempat</a:t>
            </a:r>
            <a:r>
              <a:rPr lang="en-US" dirty="0"/>
              <a:t> </a:t>
            </a:r>
            <a:r>
              <a:rPr lang="en-US" dirty="0" err="1"/>
              <a:t>Wajib</a:t>
            </a:r>
            <a:r>
              <a:rPr lang="en-US" dirty="0"/>
              <a:t> </a:t>
            </a:r>
            <a:r>
              <a:rPr lang="en-US" dirty="0" err="1"/>
              <a:t>Pajak</a:t>
            </a:r>
            <a:r>
              <a:rPr lang="en-US" dirty="0"/>
              <a:t> </a:t>
            </a:r>
            <a:r>
              <a:rPr lang="en-US" dirty="0" err="1"/>
              <a:t>terdaftar</a:t>
            </a:r>
            <a:r>
              <a:rPr lang="en-US" dirty="0"/>
              <a:t> (KPP </a:t>
            </a:r>
            <a:r>
              <a:rPr lang="en-US" dirty="0" err="1"/>
              <a:t>domisili</a:t>
            </a:r>
            <a:r>
              <a:rPr lang="en-US" dirty="0"/>
              <a:t>), paling </a:t>
            </a:r>
            <a:r>
              <a:rPr lang="en-US" dirty="0" err="1"/>
              <a:t>lambat</a:t>
            </a:r>
            <a:r>
              <a:rPr lang="en-US" dirty="0"/>
              <a:t> 30 (</a:t>
            </a:r>
            <a:r>
              <a:rPr lang="en-US" dirty="0" err="1"/>
              <a:t>tiga</a:t>
            </a:r>
            <a:r>
              <a:rPr lang="en-US" dirty="0"/>
              <a:t> </a:t>
            </a:r>
            <a:r>
              <a:rPr lang="en-US" dirty="0" err="1"/>
              <a:t>puluh</a:t>
            </a:r>
            <a:r>
              <a:rPr lang="en-US" dirty="0"/>
              <a:t>) </a:t>
            </a:r>
            <a:r>
              <a:rPr lang="en-US" dirty="0" err="1"/>
              <a:t>hari</a:t>
            </a:r>
            <a:r>
              <a:rPr lang="en-US" dirty="0"/>
              <a:t> </a:t>
            </a:r>
            <a:r>
              <a:rPr lang="en-US" dirty="0" err="1"/>
              <a:t>kerja</a:t>
            </a:r>
            <a:r>
              <a:rPr lang="en-US" dirty="0"/>
              <a:t> </a:t>
            </a:r>
            <a:r>
              <a:rPr lang="en-US" dirty="0" err="1"/>
              <a:t>setelah</a:t>
            </a:r>
            <a:r>
              <a:rPr lang="en-US" dirty="0"/>
              <a:t> </a:t>
            </a:r>
            <a:r>
              <a:rPr lang="en-US" dirty="0" err="1"/>
              <a:t>tanggal</a:t>
            </a:r>
            <a:r>
              <a:rPr lang="en-US" dirty="0"/>
              <a:t> </a:t>
            </a:r>
            <a:r>
              <a:rPr lang="en-US" dirty="0" err="1"/>
              <a:t>dilakukannya</a:t>
            </a:r>
            <a:r>
              <a:rPr lang="en-US" dirty="0"/>
              <a:t> </a:t>
            </a:r>
            <a:r>
              <a:rPr lang="en-US" dirty="0" err="1"/>
              <a:t>penilaian</a:t>
            </a:r>
            <a:r>
              <a:rPr lang="en-US" dirty="0"/>
              <a:t> </a:t>
            </a:r>
            <a:r>
              <a:rPr lang="en-US" dirty="0" err="1"/>
              <a:t>kembali</a:t>
            </a:r>
            <a:r>
              <a:rPr lang="en-US" dirty="0"/>
              <a:t> </a:t>
            </a:r>
            <a:r>
              <a:rPr lang="en-US" dirty="0" err="1"/>
              <a:t>aktiva</a:t>
            </a:r>
            <a:r>
              <a:rPr lang="en-US" dirty="0"/>
              <a:t> </a:t>
            </a:r>
            <a:r>
              <a:rPr lang="en-US" dirty="0" err="1"/>
              <a:t>tetap</a:t>
            </a:r>
            <a:r>
              <a:rPr lang="en-US" dirty="0"/>
              <a:t> </a:t>
            </a:r>
            <a:r>
              <a:rPr lang="en-US" dirty="0" err="1"/>
              <a:t>dengan</a:t>
            </a:r>
            <a:r>
              <a:rPr lang="en-US" dirty="0"/>
              <a:t> </a:t>
            </a:r>
            <a:r>
              <a:rPr lang="en-US" dirty="0" err="1"/>
              <a:t>menggunakan</a:t>
            </a:r>
            <a:r>
              <a:rPr lang="en-US" dirty="0"/>
              <a:t> </a:t>
            </a:r>
            <a:r>
              <a:rPr lang="en-US" dirty="0" err="1"/>
              <a:t>formulir</a:t>
            </a:r>
            <a:r>
              <a:rPr lang="en-US" dirty="0"/>
              <a:t> </a:t>
            </a:r>
            <a:r>
              <a:rPr lang="en-US" dirty="0" err="1"/>
              <a:t>sebagaimana</a:t>
            </a:r>
            <a:r>
              <a:rPr lang="en-US" dirty="0"/>
              <a:t> yang </a:t>
            </a:r>
            <a:r>
              <a:rPr lang="en-US" dirty="0" err="1"/>
              <a:t>telah</a:t>
            </a:r>
            <a:r>
              <a:rPr lang="en-US" dirty="0"/>
              <a:t> </a:t>
            </a:r>
            <a:r>
              <a:rPr lang="en-US" dirty="0" err="1"/>
              <a:t>ditentukan</a:t>
            </a:r>
            <a:r>
              <a:rPr lang="en-US" dirty="0"/>
              <a:t>, </a:t>
            </a:r>
            <a:r>
              <a:rPr lang="en-US" dirty="0" err="1"/>
              <a:t>dan</a:t>
            </a:r>
            <a:r>
              <a:rPr lang="en-US" dirty="0"/>
              <a:t> </a:t>
            </a:r>
            <a:r>
              <a:rPr lang="en-US" dirty="0" err="1"/>
              <a:t>dengan</a:t>
            </a:r>
            <a:r>
              <a:rPr lang="en-US" dirty="0"/>
              <a:t> </a:t>
            </a:r>
            <a:r>
              <a:rPr lang="en-US" dirty="0" err="1"/>
              <a:t>melampirkan</a:t>
            </a:r>
            <a:r>
              <a:rPr lang="en-US" dirty="0"/>
              <a:t>:</a:t>
            </a:r>
            <a:endParaRPr lang="id-ID" dirty="0"/>
          </a:p>
          <a:p>
            <a:pPr marL="514350" indent="-514350">
              <a:buFont typeface="+mj-lt"/>
              <a:buAutoNum type="alphaLcPeriod"/>
            </a:pPr>
            <a:r>
              <a:rPr lang="en-US" dirty="0" err="1"/>
              <a:t>Fotokopi</a:t>
            </a:r>
            <a:r>
              <a:rPr lang="en-US" dirty="0"/>
              <a:t> </a:t>
            </a:r>
            <a:r>
              <a:rPr lang="en-US" dirty="0" err="1"/>
              <a:t>surat</a:t>
            </a:r>
            <a:r>
              <a:rPr lang="en-US" dirty="0"/>
              <a:t> </a:t>
            </a:r>
            <a:r>
              <a:rPr lang="en-US" dirty="0" err="1"/>
              <a:t>ijin</a:t>
            </a:r>
            <a:r>
              <a:rPr lang="en-US" dirty="0"/>
              <a:t> </a:t>
            </a:r>
            <a:r>
              <a:rPr lang="en-US" dirty="0" err="1"/>
              <a:t>usaha</a:t>
            </a:r>
            <a:r>
              <a:rPr lang="en-US" dirty="0"/>
              <a:t> </a:t>
            </a:r>
            <a:r>
              <a:rPr lang="en-US" dirty="0" err="1"/>
              <a:t>jasa</a:t>
            </a:r>
            <a:r>
              <a:rPr lang="en-US" dirty="0"/>
              <a:t> </a:t>
            </a:r>
            <a:r>
              <a:rPr lang="en-US" dirty="0" err="1"/>
              <a:t>penilai</a:t>
            </a:r>
            <a:r>
              <a:rPr lang="en-US" dirty="0"/>
              <a:t> yang </a:t>
            </a:r>
            <a:r>
              <a:rPr lang="en-US" dirty="0" err="1"/>
              <a:t>dilegalisir</a:t>
            </a:r>
            <a:r>
              <a:rPr lang="en-US" dirty="0"/>
              <a:t> </a:t>
            </a:r>
            <a:r>
              <a:rPr lang="en-US" dirty="0" err="1"/>
              <a:t>oleh</a:t>
            </a:r>
            <a:r>
              <a:rPr lang="en-US" dirty="0"/>
              <a:t> </a:t>
            </a:r>
            <a:r>
              <a:rPr lang="en-US" dirty="0" err="1"/>
              <a:t>instansi</a:t>
            </a:r>
            <a:r>
              <a:rPr lang="en-US" dirty="0"/>
              <a:t> </a:t>
            </a:r>
            <a:r>
              <a:rPr lang="en-US" dirty="0" err="1"/>
              <a:t>Pemerintah</a:t>
            </a:r>
            <a:r>
              <a:rPr lang="en-US" dirty="0"/>
              <a:t> yang </a:t>
            </a:r>
            <a:r>
              <a:rPr lang="en-US" dirty="0" err="1"/>
              <a:t>berwenang</a:t>
            </a:r>
            <a:r>
              <a:rPr lang="en-US" dirty="0"/>
              <a:t> </a:t>
            </a:r>
            <a:r>
              <a:rPr lang="en-US" dirty="0" err="1"/>
              <a:t>menerbitkan</a:t>
            </a:r>
            <a:r>
              <a:rPr lang="en-US" dirty="0"/>
              <a:t> </a:t>
            </a:r>
            <a:r>
              <a:rPr lang="en-US" dirty="0" err="1"/>
              <a:t>surat</a:t>
            </a:r>
            <a:r>
              <a:rPr lang="en-US" dirty="0"/>
              <a:t> </a:t>
            </a:r>
            <a:r>
              <a:rPr lang="en-US" dirty="0" err="1"/>
              <a:t>ijin</a:t>
            </a:r>
            <a:r>
              <a:rPr lang="en-US" dirty="0"/>
              <a:t> </a:t>
            </a:r>
            <a:r>
              <a:rPr lang="en-US" dirty="0" err="1"/>
              <a:t>usaha</a:t>
            </a:r>
            <a:r>
              <a:rPr lang="en-US" dirty="0"/>
              <a:t> </a:t>
            </a:r>
            <a:r>
              <a:rPr lang="en-US" dirty="0" err="1"/>
              <a:t>tersebut</a:t>
            </a:r>
            <a:r>
              <a:rPr lang="en-US" dirty="0"/>
              <a:t>;</a:t>
            </a:r>
            <a:endParaRPr lang="id-ID" dirty="0"/>
          </a:p>
          <a:p>
            <a:pPr marL="514350" indent="-514350">
              <a:buFont typeface="+mj-lt"/>
              <a:buAutoNum type="alphaLcPeriod"/>
            </a:pPr>
            <a:r>
              <a:rPr lang="en-US" dirty="0" err="1"/>
              <a:t>Laporan</a:t>
            </a:r>
            <a:r>
              <a:rPr lang="en-US" dirty="0"/>
              <a:t> </a:t>
            </a:r>
            <a:r>
              <a:rPr lang="en-US" dirty="0" err="1"/>
              <a:t>penilaian</a:t>
            </a:r>
            <a:r>
              <a:rPr lang="en-US" dirty="0"/>
              <a:t> </a:t>
            </a:r>
            <a:r>
              <a:rPr lang="en-US" dirty="0" err="1"/>
              <a:t>perusahaan</a:t>
            </a:r>
            <a:r>
              <a:rPr lang="en-US" dirty="0"/>
              <a:t> </a:t>
            </a:r>
            <a:r>
              <a:rPr lang="en-US" dirty="0" err="1"/>
              <a:t>jasa</a:t>
            </a:r>
            <a:r>
              <a:rPr lang="en-US" dirty="0"/>
              <a:t> </a:t>
            </a:r>
            <a:r>
              <a:rPr lang="en-US" dirty="0" err="1"/>
              <a:t>penilai</a:t>
            </a:r>
            <a:r>
              <a:rPr lang="en-US" dirty="0"/>
              <a:t> </a:t>
            </a:r>
            <a:r>
              <a:rPr lang="en-US" dirty="0" err="1"/>
              <a:t>atau</a:t>
            </a:r>
            <a:r>
              <a:rPr lang="en-US" dirty="0"/>
              <a:t> </a:t>
            </a:r>
            <a:r>
              <a:rPr lang="en-US" dirty="0" err="1"/>
              <a:t>ahli</a:t>
            </a:r>
            <a:r>
              <a:rPr lang="en-US" dirty="0"/>
              <a:t> </a:t>
            </a:r>
            <a:r>
              <a:rPr lang="en-US" dirty="0" err="1"/>
              <a:t>penilai</a:t>
            </a:r>
            <a:r>
              <a:rPr lang="en-US" dirty="0"/>
              <a:t> </a:t>
            </a:r>
            <a:r>
              <a:rPr lang="en-US" dirty="0" err="1"/>
              <a:t>profesional</a:t>
            </a:r>
            <a:r>
              <a:rPr lang="en-US" dirty="0"/>
              <a:t> yang </a:t>
            </a:r>
            <a:r>
              <a:rPr lang="en-US" dirty="0" err="1"/>
              <a:t>diakui</a:t>
            </a:r>
            <a:r>
              <a:rPr lang="en-US" dirty="0"/>
              <a:t> </a:t>
            </a:r>
            <a:r>
              <a:rPr lang="en-US" dirty="0" err="1"/>
              <a:t>Pemerintah</a:t>
            </a:r>
            <a:r>
              <a:rPr lang="en-US" dirty="0"/>
              <a:t>;</a:t>
            </a:r>
            <a:endParaRPr lang="id-ID" dirty="0"/>
          </a:p>
          <a:p>
            <a:pPr marL="514350" indent="-514350">
              <a:buFont typeface="+mj-lt"/>
              <a:buAutoNum type="alphaLcPeriod"/>
            </a:pPr>
            <a:r>
              <a:rPr lang="en-US" dirty="0"/>
              <a:t>Daftar </a:t>
            </a:r>
            <a:r>
              <a:rPr lang="en-US" dirty="0" err="1"/>
              <a:t>Penilaian</a:t>
            </a:r>
            <a:r>
              <a:rPr lang="en-US" dirty="0"/>
              <a:t> </a:t>
            </a:r>
            <a:r>
              <a:rPr lang="en-US" dirty="0" err="1"/>
              <a:t>Kembali</a:t>
            </a:r>
            <a:r>
              <a:rPr lang="en-US" dirty="0"/>
              <a:t> </a:t>
            </a:r>
            <a:r>
              <a:rPr lang="en-US" dirty="0" err="1"/>
              <a:t>Aktiva</a:t>
            </a:r>
            <a:r>
              <a:rPr lang="en-US" dirty="0"/>
              <a:t> </a:t>
            </a:r>
            <a:r>
              <a:rPr lang="en-US" dirty="0" err="1"/>
              <a:t>Tetap</a:t>
            </a:r>
            <a:r>
              <a:rPr lang="en-US" dirty="0"/>
              <a:t> Perusahaan </a:t>
            </a:r>
            <a:r>
              <a:rPr lang="en-US" dirty="0" err="1"/>
              <a:t>Untuk</a:t>
            </a:r>
            <a:r>
              <a:rPr lang="en-US" dirty="0"/>
              <a:t> </a:t>
            </a:r>
            <a:r>
              <a:rPr lang="en-US" dirty="0" err="1"/>
              <a:t>Tujuan</a:t>
            </a:r>
            <a:r>
              <a:rPr lang="en-US" dirty="0"/>
              <a:t> </a:t>
            </a:r>
            <a:r>
              <a:rPr lang="en-US" dirty="0" err="1"/>
              <a:t>Perpajakan</a:t>
            </a:r>
            <a:r>
              <a:rPr lang="en-US" dirty="0"/>
              <a:t> </a:t>
            </a:r>
            <a:r>
              <a:rPr lang="en-US" dirty="0" err="1"/>
              <a:t>sebagaimana</a:t>
            </a:r>
            <a:r>
              <a:rPr lang="en-US" dirty="0"/>
              <a:t> </a:t>
            </a:r>
            <a:r>
              <a:rPr lang="en-US" dirty="0" err="1"/>
              <a:t>dimaksud</a:t>
            </a:r>
            <a:r>
              <a:rPr lang="en-US" dirty="0"/>
              <a:t> </a:t>
            </a:r>
            <a:r>
              <a:rPr lang="en-US" dirty="0" err="1"/>
              <a:t>pada</a:t>
            </a:r>
            <a:r>
              <a:rPr lang="en-US" dirty="0"/>
              <a:t> Lampiran II Keputusan </a:t>
            </a:r>
            <a:r>
              <a:rPr lang="en-US" dirty="0" err="1"/>
              <a:t>Direktur</a:t>
            </a:r>
            <a:r>
              <a:rPr lang="en-US" dirty="0"/>
              <a:t> </a:t>
            </a:r>
            <a:r>
              <a:rPr lang="en-US" dirty="0" err="1"/>
              <a:t>Jenderal</a:t>
            </a:r>
            <a:r>
              <a:rPr lang="en-US" dirty="0"/>
              <a:t> </a:t>
            </a:r>
            <a:r>
              <a:rPr lang="en-US" dirty="0" err="1"/>
              <a:t>Pajak</a:t>
            </a:r>
            <a:r>
              <a:rPr lang="en-US" dirty="0"/>
              <a:t> </a:t>
            </a:r>
            <a:r>
              <a:rPr lang="en-US" dirty="0" err="1"/>
              <a:t>ini</a:t>
            </a:r>
            <a:r>
              <a:rPr lang="en-US" dirty="0"/>
              <a:t>;</a:t>
            </a:r>
            <a:endParaRPr lang="id-ID" dirty="0"/>
          </a:p>
          <a:p>
            <a:pPr marL="514350" indent="-514350">
              <a:buFont typeface="+mj-lt"/>
              <a:buAutoNum type="alphaLcPeriod"/>
            </a:pPr>
            <a:r>
              <a:rPr lang="en-US" dirty="0" err="1"/>
              <a:t>Laporan</a:t>
            </a:r>
            <a:r>
              <a:rPr lang="en-US" dirty="0"/>
              <a:t> </a:t>
            </a:r>
            <a:r>
              <a:rPr lang="en-US" dirty="0" err="1"/>
              <a:t>Keuangan</a:t>
            </a:r>
            <a:r>
              <a:rPr lang="en-US" dirty="0"/>
              <a:t> </a:t>
            </a:r>
            <a:r>
              <a:rPr lang="en-US" dirty="0" err="1"/>
              <a:t>tahun</a:t>
            </a:r>
            <a:r>
              <a:rPr lang="en-US" dirty="0"/>
              <a:t> </a:t>
            </a:r>
            <a:r>
              <a:rPr lang="en-US" dirty="0" err="1"/>
              <a:t>buku</a:t>
            </a:r>
            <a:r>
              <a:rPr lang="en-US" dirty="0"/>
              <a:t> </a:t>
            </a:r>
            <a:r>
              <a:rPr lang="en-US" dirty="0" err="1"/>
              <a:t>terakhir</a:t>
            </a:r>
            <a:r>
              <a:rPr lang="en-US" dirty="0"/>
              <a:t> </a:t>
            </a:r>
            <a:r>
              <a:rPr lang="en-US" dirty="0" err="1"/>
              <a:t>sebelum</a:t>
            </a:r>
            <a:r>
              <a:rPr lang="en-US" dirty="0"/>
              <a:t> </a:t>
            </a:r>
            <a:r>
              <a:rPr lang="en-US" dirty="0" err="1"/>
              <a:t>penilaian</a:t>
            </a:r>
            <a:r>
              <a:rPr lang="en-US" dirty="0"/>
              <a:t> </a:t>
            </a:r>
            <a:r>
              <a:rPr lang="en-US" dirty="0" err="1"/>
              <a:t>kembali</a:t>
            </a:r>
            <a:r>
              <a:rPr lang="en-US" dirty="0"/>
              <a:t> </a:t>
            </a:r>
            <a:r>
              <a:rPr lang="en-US" dirty="0" err="1"/>
              <a:t>aktiva</a:t>
            </a:r>
            <a:r>
              <a:rPr lang="en-US" dirty="0"/>
              <a:t> </a:t>
            </a:r>
            <a:r>
              <a:rPr lang="en-US" dirty="0" err="1"/>
              <a:t>tetap</a:t>
            </a:r>
            <a:r>
              <a:rPr lang="en-US" dirty="0"/>
              <a:t> yang </a:t>
            </a:r>
            <a:r>
              <a:rPr lang="en-US" dirty="0" err="1"/>
              <a:t>telah</a:t>
            </a:r>
            <a:r>
              <a:rPr lang="en-US" dirty="0"/>
              <a:t> </a:t>
            </a:r>
            <a:r>
              <a:rPr lang="en-US" dirty="0" err="1"/>
              <a:t>diaudit</a:t>
            </a:r>
            <a:r>
              <a:rPr lang="en-US" dirty="0"/>
              <a:t> </a:t>
            </a:r>
            <a:r>
              <a:rPr lang="en-US" dirty="0" err="1"/>
              <a:t>akuntan</a:t>
            </a:r>
            <a:r>
              <a:rPr lang="en-US" dirty="0"/>
              <a:t> </a:t>
            </a:r>
            <a:r>
              <a:rPr lang="en-US" dirty="0" err="1"/>
              <a:t>publik</a:t>
            </a:r>
            <a:r>
              <a:rPr lang="en-US" dirty="0"/>
              <a:t>;</a:t>
            </a:r>
            <a:endParaRPr lang="id-ID" dirty="0"/>
          </a:p>
          <a:p>
            <a:pPr marL="514350" indent="-514350">
              <a:buFont typeface="+mj-lt"/>
              <a:buAutoNum type="alphaLcPeriod"/>
            </a:pPr>
            <a:r>
              <a:rPr lang="en-US" dirty="0"/>
              <a:t>Surat </a:t>
            </a:r>
            <a:r>
              <a:rPr lang="en-US" dirty="0" err="1"/>
              <a:t>keterangan</a:t>
            </a:r>
            <a:r>
              <a:rPr lang="en-US" dirty="0"/>
              <a:t> </a:t>
            </a:r>
            <a:r>
              <a:rPr lang="en-US" dirty="0" err="1"/>
              <a:t>tidak</a:t>
            </a:r>
            <a:r>
              <a:rPr lang="en-US" dirty="0"/>
              <a:t> </a:t>
            </a:r>
            <a:r>
              <a:rPr lang="en-US" dirty="0" err="1"/>
              <a:t>mempunyai</a:t>
            </a:r>
            <a:r>
              <a:rPr lang="en-US" dirty="0"/>
              <a:t> </a:t>
            </a:r>
            <a:r>
              <a:rPr lang="en-US" dirty="0" err="1"/>
              <a:t>tunggakan</a:t>
            </a:r>
            <a:r>
              <a:rPr lang="en-US" dirty="0"/>
              <a:t> </a:t>
            </a:r>
            <a:r>
              <a:rPr lang="en-US" dirty="0" err="1"/>
              <a:t>pajak</a:t>
            </a:r>
            <a:r>
              <a:rPr lang="en-US" dirty="0"/>
              <a:t> </a:t>
            </a:r>
            <a:r>
              <a:rPr lang="en-US" dirty="0" err="1"/>
              <a:t>dari</a:t>
            </a:r>
            <a:r>
              <a:rPr lang="en-US" dirty="0"/>
              <a:t> </a:t>
            </a:r>
            <a:r>
              <a:rPr lang="en-US" dirty="0" err="1"/>
              <a:t>Kepala</a:t>
            </a:r>
            <a:r>
              <a:rPr lang="en-US" dirty="0"/>
              <a:t> Kantor </a:t>
            </a:r>
            <a:r>
              <a:rPr lang="en-US" dirty="0" err="1"/>
              <a:t>Pelayanan</a:t>
            </a:r>
            <a:r>
              <a:rPr lang="en-US" dirty="0"/>
              <a:t> </a:t>
            </a:r>
            <a:r>
              <a:rPr lang="en-US" dirty="0" err="1"/>
              <a:t>Pajak</a:t>
            </a:r>
            <a:r>
              <a:rPr lang="en-US" dirty="0"/>
              <a:t> </a:t>
            </a:r>
            <a:r>
              <a:rPr lang="en-US" dirty="0" err="1"/>
              <a:t>tempat</a:t>
            </a:r>
            <a:r>
              <a:rPr lang="en-US" dirty="0"/>
              <a:t> </a:t>
            </a:r>
            <a:r>
              <a:rPr lang="en-US" dirty="0" err="1"/>
              <a:t>Wajib</a:t>
            </a:r>
            <a:r>
              <a:rPr lang="en-US" dirty="0"/>
              <a:t> </a:t>
            </a:r>
            <a:r>
              <a:rPr lang="en-US" dirty="0" err="1"/>
              <a:t>Pajak</a:t>
            </a:r>
            <a:r>
              <a:rPr lang="en-US" dirty="0"/>
              <a:t> </a:t>
            </a:r>
            <a:r>
              <a:rPr lang="en-US" dirty="0" err="1"/>
              <a:t>terdaftar</a:t>
            </a:r>
            <a:r>
              <a:rPr lang="en-US" dirty="0"/>
              <a:t>.</a:t>
            </a:r>
            <a:endParaRPr lang="id-ID" dirty="0"/>
          </a:p>
          <a:p>
            <a:endParaRPr lang="id-ID" dirty="0"/>
          </a:p>
        </p:txBody>
      </p:sp>
    </p:spTree>
    <p:extLst>
      <p:ext uri="{BB962C8B-B14F-4D97-AF65-F5344CB8AC3E}">
        <p14:creationId xmlns:p14="http://schemas.microsoft.com/office/powerpoint/2010/main" val="30675451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2DCE9-A00F-474A-BB38-F9FE58867661}"/>
              </a:ext>
            </a:extLst>
          </p:cNvPr>
          <p:cNvSpPr>
            <a:spLocks noGrp="1"/>
          </p:cNvSpPr>
          <p:nvPr>
            <p:ph type="title"/>
          </p:nvPr>
        </p:nvSpPr>
        <p:spPr/>
        <p:txBody>
          <a:bodyPr/>
          <a:lstStyle/>
          <a:p>
            <a:r>
              <a:rPr lang="id-ID" b="1" dirty="0"/>
              <a:t>PROSEDUR PENILAIAN KEMBALI AKTIVA TETAP </a:t>
            </a:r>
            <a:endParaRPr lang="id-ID" dirty="0"/>
          </a:p>
        </p:txBody>
      </p:sp>
      <p:sp>
        <p:nvSpPr>
          <p:cNvPr id="3" name="Content Placeholder 2">
            <a:extLst>
              <a:ext uri="{FF2B5EF4-FFF2-40B4-BE49-F238E27FC236}">
                <a16:creationId xmlns:a16="http://schemas.microsoft.com/office/drawing/2014/main" id="{AD5C5B2A-D687-4FEC-936D-E5B3EE26EDA5}"/>
              </a:ext>
            </a:extLst>
          </p:cNvPr>
          <p:cNvSpPr>
            <a:spLocks noGrp="1"/>
          </p:cNvSpPr>
          <p:nvPr>
            <p:ph idx="1"/>
          </p:nvPr>
        </p:nvSpPr>
        <p:spPr/>
        <p:txBody>
          <a:bodyPr/>
          <a:lstStyle/>
          <a:p>
            <a:pPr marL="0" indent="0">
              <a:buNone/>
            </a:pPr>
            <a:r>
              <a:rPr lang="en-US" dirty="0" err="1"/>
              <a:t>Penilaian</a:t>
            </a:r>
            <a:r>
              <a:rPr lang="en-US" dirty="0"/>
              <a:t> </a:t>
            </a:r>
            <a:r>
              <a:rPr lang="en-US" dirty="0" err="1"/>
              <a:t>kembali</a:t>
            </a:r>
            <a:r>
              <a:rPr lang="en-US" dirty="0"/>
              <a:t> </a:t>
            </a:r>
            <a:r>
              <a:rPr lang="en-US" dirty="0" err="1"/>
              <a:t>aktiva</a:t>
            </a:r>
            <a:r>
              <a:rPr lang="en-US" dirty="0"/>
              <a:t> </a:t>
            </a:r>
            <a:r>
              <a:rPr lang="en-US" dirty="0" err="1"/>
              <a:t>tetap</a:t>
            </a:r>
            <a:r>
              <a:rPr lang="en-US" dirty="0"/>
              <a:t> </a:t>
            </a:r>
            <a:r>
              <a:rPr lang="en-US" dirty="0" err="1"/>
              <a:t>perusahaan</a:t>
            </a:r>
            <a:r>
              <a:rPr lang="en-US" dirty="0"/>
              <a:t> </a:t>
            </a:r>
            <a:r>
              <a:rPr lang="en-US" dirty="0" err="1"/>
              <a:t>dilakukan</a:t>
            </a:r>
            <a:r>
              <a:rPr lang="en-US" dirty="0"/>
              <a:t> </a:t>
            </a:r>
            <a:r>
              <a:rPr lang="en-US" dirty="0" err="1"/>
              <a:t>terhadap</a:t>
            </a:r>
            <a:r>
              <a:rPr lang="en-US" dirty="0"/>
              <a:t> : </a:t>
            </a:r>
            <a:endParaRPr lang="id-ID" dirty="0"/>
          </a:p>
          <a:p>
            <a:pPr marL="514350" indent="-514350">
              <a:buFont typeface="+mj-lt"/>
              <a:buAutoNum type="alphaLcPeriod"/>
            </a:pPr>
            <a:r>
              <a:rPr lang="en-US" dirty="0" err="1"/>
              <a:t>seluruh</a:t>
            </a:r>
            <a:r>
              <a:rPr lang="en-US" dirty="0"/>
              <a:t> </a:t>
            </a:r>
            <a:r>
              <a:rPr lang="en-US" dirty="0" err="1"/>
              <a:t>aktiva</a:t>
            </a:r>
            <a:r>
              <a:rPr lang="en-US" dirty="0"/>
              <a:t> </a:t>
            </a:r>
            <a:r>
              <a:rPr lang="en-US" dirty="0" err="1"/>
              <a:t>tetap</a:t>
            </a:r>
            <a:r>
              <a:rPr lang="en-US" dirty="0"/>
              <a:t> </a:t>
            </a:r>
            <a:r>
              <a:rPr lang="en-US" dirty="0" err="1"/>
              <a:t>berwujud</a:t>
            </a:r>
            <a:r>
              <a:rPr lang="en-US" dirty="0"/>
              <a:t>, </a:t>
            </a:r>
            <a:r>
              <a:rPr lang="en-US" dirty="0" err="1"/>
              <a:t>termasuk</a:t>
            </a:r>
            <a:r>
              <a:rPr lang="en-US" dirty="0"/>
              <a:t> </a:t>
            </a:r>
            <a:r>
              <a:rPr lang="en-US" dirty="0" err="1"/>
              <a:t>tanah</a:t>
            </a:r>
            <a:r>
              <a:rPr lang="en-US" dirty="0"/>
              <a:t> yang </a:t>
            </a:r>
            <a:r>
              <a:rPr lang="en-US" dirty="0" err="1"/>
              <a:t>berstatus</a:t>
            </a:r>
            <a:r>
              <a:rPr lang="en-US" dirty="0"/>
              <a:t> </a:t>
            </a:r>
            <a:r>
              <a:rPr lang="en-US" dirty="0" err="1"/>
              <a:t>hak</a:t>
            </a:r>
            <a:r>
              <a:rPr lang="en-US" dirty="0"/>
              <a:t> </a:t>
            </a:r>
            <a:r>
              <a:rPr lang="en-US" dirty="0" err="1"/>
              <a:t>milik</a:t>
            </a:r>
            <a:r>
              <a:rPr lang="en-US" dirty="0"/>
              <a:t> </a:t>
            </a:r>
            <a:r>
              <a:rPr lang="en-US" dirty="0" err="1"/>
              <a:t>atau</a:t>
            </a:r>
            <a:r>
              <a:rPr lang="en-US" dirty="0"/>
              <a:t> </a:t>
            </a:r>
            <a:r>
              <a:rPr lang="en-US" dirty="0" err="1"/>
              <a:t>hak</a:t>
            </a:r>
            <a:r>
              <a:rPr lang="en-US" dirty="0"/>
              <a:t> </a:t>
            </a:r>
            <a:r>
              <a:rPr lang="en-US" dirty="0" err="1"/>
              <a:t>guna</a:t>
            </a:r>
            <a:r>
              <a:rPr lang="en-US" dirty="0"/>
              <a:t>  </a:t>
            </a:r>
            <a:r>
              <a:rPr lang="en-US" dirty="0" err="1"/>
              <a:t>bangunan</a:t>
            </a:r>
            <a:r>
              <a:rPr lang="en-US" dirty="0"/>
              <a:t>; </a:t>
            </a:r>
            <a:r>
              <a:rPr lang="en-US" dirty="0" err="1"/>
              <a:t>atau</a:t>
            </a:r>
            <a:r>
              <a:rPr lang="en-US" dirty="0"/>
              <a:t>        </a:t>
            </a:r>
            <a:endParaRPr lang="id-ID" dirty="0"/>
          </a:p>
          <a:p>
            <a:pPr marL="514350" indent="-514350">
              <a:buFont typeface="+mj-lt"/>
              <a:buAutoNum type="alphaLcPeriod"/>
            </a:pPr>
            <a:r>
              <a:rPr lang="en-US" dirty="0" err="1"/>
              <a:t>seluruh</a:t>
            </a:r>
            <a:r>
              <a:rPr lang="en-US" dirty="0"/>
              <a:t> </a:t>
            </a:r>
            <a:r>
              <a:rPr lang="en-US" dirty="0" err="1"/>
              <a:t>aktiva</a:t>
            </a:r>
            <a:r>
              <a:rPr lang="en-US" dirty="0"/>
              <a:t> </a:t>
            </a:r>
            <a:r>
              <a:rPr lang="en-US" dirty="0" err="1"/>
              <a:t>tetap</a:t>
            </a:r>
            <a:r>
              <a:rPr lang="en-US" dirty="0"/>
              <a:t> </a:t>
            </a:r>
            <a:r>
              <a:rPr lang="en-US" dirty="0" err="1"/>
              <a:t>berwujud</a:t>
            </a:r>
            <a:r>
              <a:rPr lang="en-US" dirty="0"/>
              <a:t> </a:t>
            </a:r>
            <a:r>
              <a:rPr lang="en-US" dirty="0" err="1"/>
              <a:t>tidak</a:t>
            </a:r>
            <a:r>
              <a:rPr lang="en-US" dirty="0"/>
              <a:t> </a:t>
            </a:r>
            <a:r>
              <a:rPr lang="en-US" dirty="0" err="1"/>
              <a:t>termasuk</a:t>
            </a:r>
            <a:r>
              <a:rPr lang="en-US" dirty="0"/>
              <a:t> </a:t>
            </a:r>
            <a:r>
              <a:rPr lang="en-US" dirty="0" err="1"/>
              <a:t>tanah</a:t>
            </a:r>
            <a:r>
              <a:rPr lang="en-US" dirty="0"/>
              <a:t>, yang </a:t>
            </a:r>
            <a:r>
              <a:rPr lang="en-US" dirty="0" err="1"/>
              <a:t>terletak</a:t>
            </a:r>
            <a:r>
              <a:rPr lang="en-US" dirty="0"/>
              <a:t> </a:t>
            </a:r>
            <a:r>
              <a:rPr lang="en-US" dirty="0" err="1"/>
              <a:t>atau</a:t>
            </a:r>
            <a:r>
              <a:rPr lang="en-US" dirty="0"/>
              <a:t> </a:t>
            </a:r>
            <a:r>
              <a:rPr lang="en-US" dirty="0" err="1"/>
              <a:t>berada</a:t>
            </a:r>
            <a:r>
              <a:rPr lang="en-US" dirty="0"/>
              <a:t> di Indonesia, </a:t>
            </a:r>
            <a:r>
              <a:rPr lang="en-US" dirty="0" err="1"/>
              <a:t>dimiliki</a:t>
            </a:r>
            <a:r>
              <a:rPr lang="en-US" dirty="0"/>
              <a:t>, </a:t>
            </a:r>
            <a:r>
              <a:rPr lang="en-US" dirty="0" err="1"/>
              <a:t>dan</a:t>
            </a:r>
            <a:r>
              <a:rPr lang="en-US" dirty="0"/>
              <a:t> </a:t>
            </a:r>
            <a:r>
              <a:rPr lang="en-US" dirty="0" err="1"/>
              <a:t>dipergunakan</a:t>
            </a:r>
            <a:r>
              <a:rPr lang="en-US" dirty="0"/>
              <a:t> </a:t>
            </a:r>
            <a:r>
              <a:rPr lang="en-US" dirty="0" err="1"/>
              <a:t>untuk</a:t>
            </a:r>
            <a:r>
              <a:rPr lang="en-US" dirty="0"/>
              <a:t> </a:t>
            </a:r>
            <a:r>
              <a:rPr lang="en-US" dirty="0" err="1"/>
              <a:t>mendapatkan</a:t>
            </a:r>
            <a:r>
              <a:rPr lang="en-US" dirty="0"/>
              <a:t>, </a:t>
            </a:r>
            <a:r>
              <a:rPr lang="en-US" dirty="0" err="1"/>
              <a:t>menagih</a:t>
            </a:r>
            <a:r>
              <a:rPr lang="en-US" dirty="0"/>
              <a:t>, </a:t>
            </a:r>
            <a:r>
              <a:rPr lang="en-US" dirty="0" err="1"/>
              <a:t>dan</a:t>
            </a:r>
            <a:r>
              <a:rPr lang="en-US" dirty="0"/>
              <a:t> </a:t>
            </a:r>
            <a:r>
              <a:rPr lang="en-US" dirty="0" err="1"/>
              <a:t>memelihara</a:t>
            </a:r>
            <a:r>
              <a:rPr lang="en-US" dirty="0"/>
              <a:t> </a:t>
            </a:r>
            <a:r>
              <a:rPr lang="en-US" dirty="0" err="1"/>
              <a:t>penghasilan</a:t>
            </a:r>
            <a:r>
              <a:rPr lang="en-US" dirty="0"/>
              <a:t> yang </a:t>
            </a:r>
            <a:r>
              <a:rPr lang="en-US" dirty="0" err="1"/>
              <a:t>merupakan</a:t>
            </a:r>
            <a:r>
              <a:rPr lang="en-US" dirty="0"/>
              <a:t> </a:t>
            </a:r>
            <a:r>
              <a:rPr lang="en-US" dirty="0" err="1"/>
              <a:t>Objek</a:t>
            </a:r>
            <a:r>
              <a:rPr lang="en-US" dirty="0"/>
              <a:t> </a:t>
            </a:r>
            <a:r>
              <a:rPr lang="en-US" dirty="0" err="1"/>
              <a:t>Pajak</a:t>
            </a:r>
            <a:r>
              <a:rPr lang="en-US" dirty="0"/>
              <a:t>.   </a:t>
            </a:r>
            <a:endParaRPr lang="id-ID" dirty="0"/>
          </a:p>
          <a:p>
            <a:pPr marL="0" indent="0">
              <a:buNone/>
            </a:pPr>
            <a:endParaRPr lang="id-ID" dirty="0"/>
          </a:p>
        </p:txBody>
      </p:sp>
    </p:spTree>
    <p:extLst>
      <p:ext uri="{BB962C8B-B14F-4D97-AF65-F5344CB8AC3E}">
        <p14:creationId xmlns:p14="http://schemas.microsoft.com/office/powerpoint/2010/main" val="11007972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18520-FC9E-450B-BAA8-6426FDC178B9}"/>
              </a:ext>
            </a:extLst>
          </p:cNvPr>
          <p:cNvSpPr>
            <a:spLocks noGrp="1"/>
          </p:cNvSpPr>
          <p:nvPr>
            <p:ph type="title"/>
          </p:nvPr>
        </p:nvSpPr>
        <p:spPr/>
        <p:txBody>
          <a:bodyPr/>
          <a:lstStyle/>
          <a:p>
            <a:r>
              <a:rPr lang="en-US" b="1" dirty="0"/>
              <a:t>BAB 9 </a:t>
            </a:r>
            <a:r>
              <a:rPr lang="id-ID" b="1" dirty="0"/>
              <a:t>KREDIT PAJAK LUAR NEGERI</a:t>
            </a:r>
            <a:endParaRPr lang="id-ID" dirty="0"/>
          </a:p>
        </p:txBody>
      </p:sp>
      <p:sp>
        <p:nvSpPr>
          <p:cNvPr id="3" name="Content Placeholder 2">
            <a:extLst>
              <a:ext uri="{FF2B5EF4-FFF2-40B4-BE49-F238E27FC236}">
                <a16:creationId xmlns:a16="http://schemas.microsoft.com/office/drawing/2014/main" id="{D310D7DB-598A-4481-9925-1C1660432862}"/>
              </a:ext>
            </a:extLst>
          </p:cNvPr>
          <p:cNvSpPr>
            <a:spLocks noGrp="1"/>
          </p:cNvSpPr>
          <p:nvPr>
            <p:ph idx="1"/>
          </p:nvPr>
        </p:nvSpPr>
        <p:spPr/>
        <p:txBody>
          <a:bodyPr/>
          <a:lstStyle/>
          <a:p>
            <a:pPr marL="0" indent="0">
              <a:buNone/>
            </a:pPr>
            <a:r>
              <a:rPr lang="id-ID" b="1" dirty="0"/>
              <a:t>Sub Pokok Bahasan :</a:t>
            </a:r>
            <a:endParaRPr lang="id-ID" dirty="0"/>
          </a:p>
          <a:p>
            <a:r>
              <a:rPr lang="en-US" dirty="0" err="1"/>
              <a:t>Penghitungan</a:t>
            </a:r>
            <a:r>
              <a:rPr lang="en-US" dirty="0"/>
              <a:t> </a:t>
            </a:r>
            <a:r>
              <a:rPr lang="id-ID" dirty="0"/>
              <a:t>kredit pajak luar negeri</a:t>
            </a:r>
          </a:p>
          <a:p>
            <a:pPr marL="0" indent="0">
              <a:buNone/>
            </a:pPr>
            <a:endParaRPr lang="en-US" dirty="0"/>
          </a:p>
          <a:p>
            <a:pPr marL="0" indent="0">
              <a:buNone/>
            </a:pPr>
            <a:r>
              <a:rPr lang="en-US" b="1" i="1" dirty="0"/>
              <a:t>*) </a:t>
            </a:r>
            <a:r>
              <a:rPr lang="en-US" b="1" i="1" dirty="0" err="1"/>
              <a:t>dibahas</a:t>
            </a:r>
            <a:r>
              <a:rPr lang="en-US" b="1" i="1" dirty="0"/>
              <a:t> </a:t>
            </a:r>
            <a:r>
              <a:rPr lang="en-US" b="1" i="1" dirty="0" err="1"/>
              <a:t>lebih</a:t>
            </a:r>
            <a:r>
              <a:rPr lang="en-US" b="1" i="1" dirty="0"/>
              <a:t> </a:t>
            </a:r>
            <a:r>
              <a:rPr lang="en-US" b="1" i="1" dirty="0" err="1"/>
              <a:t>lanjut</a:t>
            </a:r>
            <a:r>
              <a:rPr lang="en-US" b="1" i="1" dirty="0"/>
              <a:t> di </a:t>
            </a:r>
            <a:r>
              <a:rPr lang="en-US" b="1" i="1" dirty="0" err="1"/>
              <a:t>pajak</a:t>
            </a:r>
            <a:r>
              <a:rPr lang="en-US" b="1" i="1" dirty="0"/>
              <a:t> </a:t>
            </a:r>
            <a:r>
              <a:rPr lang="en-US" b="1" i="1" dirty="0" err="1"/>
              <a:t>internasional</a:t>
            </a:r>
            <a:endParaRPr lang="id-ID" b="1" i="1" dirty="0"/>
          </a:p>
        </p:txBody>
      </p:sp>
    </p:spTree>
    <p:extLst>
      <p:ext uri="{BB962C8B-B14F-4D97-AF65-F5344CB8AC3E}">
        <p14:creationId xmlns:p14="http://schemas.microsoft.com/office/powerpoint/2010/main" val="6398407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6EAD07-1714-4106-977B-149E21304BD5}"/>
              </a:ext>
            </a:extLst>
          </p:cNvPr>
          <p:cNvSpPr>
            <a:spLocks noGrp="1"/>
          </p:cNvSpPr>
          <p:nvPr>
            <p:ph idx="1"/>
          </p:nvPr>
        </p:nvSpPr>
        <p:spPr>
          <a:xfrm>
            <a:off x="838200" y="526912"/>
            <a:ext cx="10515600" cy="4351338"/>
          </a:xfrm>
        </p:spPr>
        <p:txBody>
          <a:bodyPr>
            <a:normAutofit/>
          </a:bodyPr>
          <a:lstStyle/>
          <a:p>
            <a:pPr marL="0" indent="0">
              <a:buNone/>
            </a:pPr>
            <a:r>
              <a:rPr lang="en-US" b="1" i="1" dirty="0" err="1"/>
              <a:t>Ketentuan</a:t>
            </a:r>
            <a:r>
              <a:rPr lang="en-US" b="1" i="1" dirty="0"/>
              <a:t> </a:t>
            </a:r>
            <a:r>
              <a:rPr lang="en-US" b="1" i="1" dirty="0" err="1"/>
              <a:t>pengkreditan</a:t>
            </a:r>
            <a:r>
              <a:rPr lang="en-US" b="1" i="1" dirty="0"/>
              <a:t> </a:t>
            </a:r>
            <a:r>
              <a:rPr lang="en-US" b="1" i="1" dirty="0" err="1"/>
              <a:t>Pajak</a:t>
            </a:r>
            <a:r>
              <a:rPr lang="en-US" b="1" i="1" dirty="0"/>
              <a:t> </a:t>
            </a:r>
            <a:r>
              <a:rPr lang="en-US" b="1" i="1" dirty="0" err="1"/>
              <a:t>Penghasilan</a:t>
            </a:r>
            <a:r>
              <a:rPr lang="en-US" b="1" i="1" dirty="0"/>
              <a:t> yang </a:t>
            </a:r>
            <a:r>
              <a:rPr lang="en-US" b="1" i="1" dirty="0" err="1"/>
              <a:t>dibayar</a:t>
            </a:r>
            <a:r>
              <a:rPr lang="en-US" b="1" i="1" dirty="0"/>
              <a:t> </a:t>
            </a:r>
            <a:r>
              <a:rPr lang="en-US" b="1" i="1" dirty="0" err="1"/>
              <a:t>atau</a:t>
            </a:r>
            <a:r>
              <a:rPr lang="en-US" b="1" i="1" dirty="0"/>
              <a:t> </a:t>
            </a:r>
            <a:r>
              <a:rPr lang="en-US" b="1" i="1" dirty="0" err="1"/>
              <a:t>terutang</a:t>
            </a:r>
            <a:r>
              <a:rPr lang="en-US" b="1" i="1" dirty="0"/>
              <a:t> di </a:t>
            </a:r>
            <a:r>
              <a:rPr lang="en-US" b="1" i="1" dirty="0" err="1"/>
              <a:t>luar</a:t>
            </a:r>
            <a:r>
              <a:rPr lang="en-US" b="1" i="1" dirty="0"/>
              <a:t> </a:t>
            </a:r>
            <a:r>
              <a:rPr lang="en-US" b="1" i="1" dirty="0" err="1"/>
              <a:t>negeri</a:t>
            </a:r>
            <a:r>
              <a:rPr lang="en-US" b="1" i="1" dirty="0"/>
              <a:t> (</a:t>
            </a:r>
            <a:r>
              <a:rPr lang="en-US" b="1" i="1" u="sng" dirty="0"/>
              <a:t>UU </a:t>
            </a:r>
            <a:r>
              <a:rPr lang="en-US" b="1" i="1" u="sng" dirty="0" err="1"/>
              <a:t>Nomor</a:t>
            </a:r>
            <a:r>
              <a:rPr lang="en-US" b="1" i="1" u="sng" dirty="0"/>
              <a:t> 36 </a:t>
            </a:r>
            <a:r>
              <a:rPr lang="en-US" b="1" i="1" u="sng" dirty="0" err="1"/>
              <a:t>Tahun</a:t>
            </a:r>
            <a:r>
              <a:rPr lang="en-US" b="1" i="1" u="sng" dirty="0"/>
              <a:t> 2008 Ps 24, 640/KMK.04/1994 Jo 164/KMK.03/2002</a:t>
            </a:r>
            <a:r>
              <a:rPr lang="en-US" b="1" i="1" dirty="0"/>
              <a:t>)</a:t>
            </a:r>
          </a:p>
          <a:p>
            <a:endParaRPr lang="id-ID" dirty="0"/>
          </a:p>
          <a:p>
            <a:pPr marL="0" indent="0" algn="just">
              <a:buNone/>
            </a:pPr>
            <a:r>
              <a:rPr lang="en-US" dirty="0" err="1"/>
              <a:t>Menurut</a:t>
            </a:r>
            <a:r>
              <a:rPr lang="en-US" dirty="0"/>
              <a:t> </a:t>
            </a:r>
            <a:r>
              <a:rPr lang="en-US" dirty="0" err="1"/>
              <a:t>ketentuan</a:t>
            </a:r>
            <a:r>
              <a:rPr lang="en-US" dirty="0"/>
              <a:t> </a:t>
            </a:r>
            <a:r>
              <a:rPr lang="en-US" dirty="0" err="1"/>
              <a:t>perpajakan</a:t>
            </a:r>
            <a:r>
              <a:rPr lang="en-US" dirty="0"/>
              <a:t>, </a:t>
            </a:r>
            <a:r>
              <a:rPr lang="en-US" dirty="0" err="1"/>
              <a:t>Wajib</a:t>
            </a:r>
            <a:r>
              <a:rPr lang="en-US" dirty="0"/>
              <a:t> </a:t>
            </a:r>
            <a:r>
              <a:rPr lang="en-US" dirty="0" err="1"/>
              <a:t>Pajak</a:t>
            </a:r>
            <a:r>
              <a:rPr lang="en-US" dirty="0"/>
              <a:t> </a:t>
            </a:r>
            <a:r>
              <a:rPr lang="en-US" dirty="0" err="1"/>
              <a:t>Dalam</a:t>
            </a:r>
            <a:r>
              <a:rPr lang="en-US" dirty="0"/>
              <a:t> </a:t>
            </a:r>
            <a:r>
              <a:rPr lang="en-US" dirty="0" err="1"/>
              <a:t>Negeri</a:t>
            </a:r>
            <a:r>
              <a:rPr lang="en-US" dirty="0"/>
              <a:t> </a:t>
            </a:r>
            <a:r>
              <a:rPr lang="en-US" dirty="0" err="1"/>
              <a:t>terutang</a:t>
            </a:r>
            <a:r>
              <a:rPr lang="en-US" dirty="0"/>
              <a:t> </a:t>
            </a:r>
            <a:r>
              <a:rPr lang="en-US" dirty="0" err="1"/>
              <a:t>pajak</a:t>
            </a:r>
            <a:r>
              <a:rPr lang="en-US" dirty="0"/>
              <a:t> </a:t>
            </a:r>
            <a:r>
              <a:rPr lang="en-US" dirty="0" err="1"/>
              <a:t>atas</a:t>
            </a:r>
            <a:r>
              <a:rPr lang="en-US" dirty="0"/>
              <a:t> </a:t>
            </a:r>
            <a:r>
              <a:rPr lang="en-US" dirty="0" err="1"/>
              <a:t>penghasilan</a:t>
            </a:r>
            <a:r>
              <a:rPr lang="en-US" dirty="0"/>
              <a:t> </a:t>
            </a:r>
            <a:r>
              <a:rPr lang="en-US" dirty="0" err="1"/>
              <a:t>kena</a:t>
            </a:r>
            <a:r>
              <a:rPr lang="en-US" dirty="0"/>
              <a:t> </a:t>
            </a:r>
            <a:r>
              <a:rPr lang="en-US" dirty="0" err="1"/>
              <a:t>pajak</a:t>
            </a:r>
            <a:r>
              <a:rPr lang="en-US" dirty="0"/>
              <a:t> yang </a:t>
            </a:r>
            <a:r>
              <a:rPr lang="en-US" dirty="0" err="1"/>
              <a:t>berasal</a:t>
            </a:r>
            <a:r>
              <a:rPr lang="en-US" dirty="0"/>
              <a:t> </a:t>
            </a:r>
            <a:r>
              <a:rPr lang="en-US" dirty="0" err="1"/>
              <a:t>dari</a:t>
            </a:r>
            <a:r>
              <a:rPr lang="en-US" dirty="0"/>
              <a:t> </a:t>
            </a:r>
            <a:r>
              <a:rPr lang="en-US" dirty="0" err="1"/>
              <a:t>seluruh</a:t>
            </a:r>
            <a:r>
              <a:rPr lang="en-US" dirty="0"/>
              <a:t> </a:t>
            </a:r>
            <a:r>
              <a:rPr lang="en-US" dirty="0" err="1"/>
              <a:t>penghasilan</a:t>
            </a:r>
            <a:r>
              <a:rPr lang="en-US" dirty="0"/>
              <a:t> yang </a:t>
            </a:r>
            <a:r>
              <a:rPr lang="en-US" dirty="0" err="1"/>
              <a:t>diterima</a:t>
            </a:r>
            <a:r>
              <a:rPr lang="en-US" dirty="0"/>
              <a:t> </a:t>
            </a:r>
            <a:r>
              <a:rPr lang="en-US" dirty="0" err="1"/>
              <a:t>atau</a:t>
            </a:r>
            <a:r>
              <a:rPr lang="en-US" dirty="0"/>
              <a:t> </a:t>
            </a:r>
            <a:r>
              <a:rPr lang="en-US" dirty="0" err="1"/>
              <a:t>diperoleh</a:t>
            </a:r>
            <a:r>
              <a:rPr lang="en-US" dirty="0"/>
              <a:t>  </a:t>
            </a:r>
            <a:r>
              <a:rPr lang="en-US" dirty="0" err="1"/>
              <a:t>baik</a:t>
            </a:r>
            <a:r>
              <a:rPr lang="en-US" dirty="0"/>
              <a:t> </a:t>
            </a:r>
            <a:r>
              <a:rPr lang="en-US" dirty="0" err="1"/>
              <a:t>dari</a:t>
            </a:r>
            <a:r>
              <a:rPr lang="en-US" dirty="0"/>
              <a:t> </a:t>
            </a:r>
            <a:r>
              <a:rPr lang="en-US" dirty="0" err="1"/>
              <a:t>dalam</a:t>
            </a:r>
            <a:r>
              <a:rPr lang="en-US" dirty="0"/>
              <a:t> </a:t>
            </a:r>
            <a:r>
              <a:rPr lang="en-US" dirty="0" err="1"/>
              <a:t>negeri</a:t>
            </a:r>
            <a:r>
              <a:rPr lang="en-US" dirty="0"/>
              <a:t> </a:t>
            </a:r>
            <a:r>
              <a:rPr lang="en-US" dirty="0" err="1"/>
              <a:t>maupun</a:t>
            </a:r>
            <a:r>
              <a:rPr lang="en-US" dirty="0"/>
              <a:t> </a:t>
            </a:r>
            <a:r>
              <a:rPr lang="en-US" dirty="0" err="1"/>
              <a:t>dari</a:t>
            </a:r>
            <a:r>
              <a:rPr lang="en-US" dirty="0"/>
              <a:t> </a:t>
            </a:r>
            <a:r>
              <a:rPr lang="en-US" dirty="0" err="1"/>
              <a:t>luar</a:t>
            </a:r>
            <a:r>
              <a:rPr lang="en-US" dirty="0"/>
              <a:t> </a:t>
            </a:r>
            <a:r>
              <a:rPr lang="en-US" dirty="0" err="1"/>
              <a:t>negeri</a:t>
            </a:r>
            <a:r>
              <a:rPr lang="en-US" dirty="0"/>
              <a:t> (</a:t>
            </a:r>
            <a:r>
              <a:rPr lang="en-US" i="1" dirty="0"/>
              <a:t>World Wide Income</a:t>
            </a:r>
            <a:r>
              <a:rPr lang="en-US" dirty="0"/>
              <a:t>). </a:t>
            </a:r>
            <a:r>
              <a:rPr lang="en-US" dirty="0" err="1"/>
              <a:t>Untuk</a:t>
            </a:r>
            <a:r>
              <a:rPr lang="en-US" dirty="0"/>
              <a:t> </a:t>
            </a:r>
            <a:r>
              <a:rPr lang="en-US" dirty="0" err="1"/>
              <a:t>menghindari</a:t>
            </a:r>
            <a:r>
              <a:rPr lang="en-US" dirty="0"/>
              <a:t> </a:t>
            </a:r>
            <a:r>
              <a:rPr lang="en-US" dirty="0" err="1"/>
              <a:t>pengenaan</a:t>
            </a:r>
            <a:r>
              <a:rPr lang="en-US" dirty="0"/>
              <a:t> </a:t>
            </a:r>
            <a:r>
              <a:rPr lang="en-US" dirty="0" err="1"/>
              <a:t>pajak</a:t>
            </a:r>
            <a:r>
              <a:rPr lang="en-US" dirty="0"/>
              <a:t> </a:t>
            </a:r>
            <a:r>
              <a:rPr lang="en-US" dirty="0" err="1"/>
              <a:t>berganda</a:t>
            </a:r>
            <a:r>
              <a:rPr lang="en-US" dirty="0"/>
              <a:t> </a:t>
            </a:r>
            <a:r>
              <a:rPr lang="en-US" dirty="0" err="1"/>
              <a:t>dan</a:t>
            </a:r>
            <a:r>
              <a:rPr lang="en-US" dirty="0"/>
              <a:t> </a:t>
            </a:r>
            <a:r>
              <a:rPr lang="en-US" dirty="0" err="1"/>
              <a:t>memberikan</a:t>
            </a:r>
            <a:r>
              <a:rPr lang="en-US" dirty="0"/>
              <a:t> </a:t>
            </a:r>
            <a:r>
              <a:rPr lang="en-US" dirty="0" err="1"/>
              <a:t>perlakuan</a:t>
            </a:r>
            <a:r>
              <a:rPr lang="en-US" dirty="0"/>
              <a:t> </a:t>
            </a:r>
            <a:r>
              <a:rPr lang="en-US" dirty="0" err="1"/>
              <a:t>pemajakan</a:t>
            </a:r>
            <a:r>
              <a:rPr lang="en-US" dirty="0"/>
              <a:t> yang </a:t>
            </a:r>
            <a:r>
              <a:rPr lang="en-US" dirty="0" err="1"/>
              <a:t>sama</a:t>
            </a:r>
            <a:r>
              <a:rPr lang="en-US" dirty="0"/>
              <a:t> </a:t>
            </a:r>
            <a:r>
              <a:rPr lang="en-US" dirty="0" err="1"/>
              <a:t>antara</a:t>
            </a:r>
            <a:r>
              <a:rPr lang="en-US" dirty="0"/>
              <a:t> </a:t>
            </a:r>
            <a:r>
              <a:rPr lang="en-US" dirty="0" err="1"/>
              <a:t>penghasilan</a:t>
            </a:r>
            <a:r>
              <a:rPr lang="en-US" dirty="0"/>
              <a:t> yang </a:t>
            </a:r>
            <a:r>
              <a:rPr lang="en-US" dirty="0" err="1"/>
              <a:t>diterima</a:t>
            </a:r>
            <a:r>
              <a:rPr lang="en-US" dirty="0"/>
              <a:t> </a:t>
            </a:r>
            <a:r>
              <a:rPr lang="en-US" dirty="0" err="1"/>
              <a:t>atau</a:t>
            </a:r>
            <a:r>
              <a:rPr lang="en-US" dirty="0"/>
              <a:t> </a:t>
            </a:r>
            <a:r>
              <a:rPr lang="en-US" dirty="0" err="1"/>
              <a:t>diperoleh</a:t>
            </a:r>
            <a:r>
              <a:rPr lang="en-US" dirty="0"/>
              <a:t> </a:t>
            </a:r>
            <a:r>
              <a:rPr lang="en-US" dirty="0" err="1"/>
              <a:t>Wajib</a:t>
            </a:r>
            <a:r>
              <a:rPr lang="en-US" dirty="0"/>
              <a:t> </a:t>
            </a:r>
            <a:r>
              <a:rPr lang="en-US" dirty="0" err="1"/>
              <a:t>Pajak</a:t>
            </a:r>
            <a:r>
              <a:rPr lang="en-US" dirty="0"/>
              <a:t> </a:t>
            </a:r>
            <a:r>
              <a:rPr lang="en-US" dirty="0" err="1"/>
              <a:t>Dalam</a:t>
            </a:r>
            <a:r>
              <a:rPr lang="en-US" dirty="0"/>
              <a:t> </a:t>
            </a:r>
            <a:r>
              <a:rPr lang="en-US" dirty="0" err="1"/>
              <a:t>Negeri</a:t>
            </a:r>
            <a:r>
              <a:rPr lang="en-US" dirty="0"/>
              <a:t> </a:t>
            </a:r>
            <a:r>
              <a:rPr lang="en-US" dirty="0" err="1"/>
              <a:t>dari</a:t>
            </a:r>
            <a:r>
              <a:rPr lang="en-US" dirty="0"/>
              <a:t> </a:t>
            </a:r>
            <a:r>
              <a:rPr lang="en-US" dirty="0" err="1"/>
              <a:t>luar</a:t>
            </a:r>
            <a:r>
              <a:rPr lang="en-US" dirty="0"/>
              <a:t> </a:t>
            </a:r>
            <a:r>
              <a:rPr lang="en-US" dirty="0" err="1"/>
              <a:t>negeri</a:t>
            </a:r>
            <a:r>
              <a:rPr lang="en-US" dirty="0"/>
              <a:t> </a:t>
            </a:r>
            <a:r>
              <a:rPr lang="en-US" dirty="0" err="1"/>
              <a:t>dengan</a:t>
            </a:r>
            <a:r>
              <a:rPr lang="en-US" dirty="0"/>
              <a:t> </a:t>
            </a:r>
            <a:r>
              <a:rPr lang="en-US" dirty="0" err="1"/>
              <a:t>penghasilan</a:t>
            </a:r>
            <a:r>
              <a:rPr lang="en-US" dirty="0"/>
              <a:t> yang </a:t>
            </a:r>
            <a:r>
              <a:rPr lang="en-US" dirty="0" err="1"/>
              <a:t>diterima</a:t>
            </a:r>
            <a:r>
              <a:rPr lang="en-US" dirty="0"/>
              <a:t> </a:t>
            </a:r>
            <a:r>
              <a:rPr lang="en-US" dirty="0" err="1"/>
              <a:t>atau</a:t>
            </a:r>
            <a:r>
              <a:rPr lang="en-US" dirty="0"/>
              <a:t> </a:t>
            </a:r>
            <a:r>
              <a:rPr lang="en-US" dirty="0" err="1"/>
              <a:t>diperoleh</a:t>
            </a:r>
            <a:r>
              <a:rPr lang="en-US" dirty="0"/>
              <a:t> </a:t>
            </a:r>
            <a:r>
              <a:rPr lang="en-US" dirty="0" err="1"/>
              <a:t>dari</a:t>
            </a:r>
            <a:r>
              <a:rPr lang="en-US" dirty="0"/>
              <a:t> Indonesia, </a:t>
            </a:r>
            <a:r>
              <a:rPr lang="en-US" dirty="0" err="1"/>
              <a:t>maka</a:t>
            </a:r>
            <a:r>
              <a:rPr lang="en-US" dirty="0"/>
              <a:t> </a:t>
            </a:r>
            <a:r>
              <a:rPr lang="en-US" dirty="0" err="1"/>
              <a:t>atas</a:t>
            </a:r>
            <a:r>
              <a:rPr lang="en-US" dirty="0"/>
              <a:t> </a:t>
            </a:r>
            <a:r>
              <a:rPr lang="en-US" dirty="0" err="1"/>
              <a:t>pajak</a:t>
            </a:r>
            <a:r>
              <a:rPr lang="en-US" dirty="0"/>
              <a:t> yang </a:t>
            </a:r>
            <a:r>
              <a:rPr lang="en-US" dirty="0" err="1"/>
              <a:t>dibayar</a:t>
            </a:r>
            <a:r>
              <a:rPr lang="en-US" dirty="0"/>
              <a:t> </a:t>
            </a:r>
            <a:r>
              <a:rPr lang="en-US" dirty="0" err="1"/>
              <a:t>atau</a:t>
            </a:r>
            <a:r>
              <a:rPr lang="en-US" dirty="0"/>
              <a:t> </a:t>
            </a:r>
            <a:r>
              <a:rPr lang="en-US" dirty="0" err="1"/>
              <a:t>terhutang</a:t>
            </a:r>
            <a:r>
              <a:rPr lang="en-US" dirty="0"/>
              <a:t> </a:t>
            </a:r>
            <a:r>
              <a:rPr lang="en-US" dirty="0" err="1"/>
              <a:t>dari</a:t>
            </a:r>
            <a:r>
              <a:rPr lang="en-US" dirty="0"/>
              <a:t> </a:t>
            </a:r>
            <a:r>
              <a:rPr lang="en-US" dirty="0" err="1"/>
              <a:t>penghasilan</a:t>
            </a:r>
            <a:r>
              <a:rPr lang="en-US" dirty="0"/>
              <a:t> yang </a:t>
            </a:r>
            <a:r>
              <a:rPr lang="en-US" dirty="0" err="1"/>
              <a:t>diterima</a:t>
            </a:r>
            <a:r>
              <a:rPr lang="en-US" dirty="0"/>
              <a:t> </a:t>
            </a:r>
            <a:r>
              <a:rPr lang="en-US" dirty="0" err="1"/>
              <a:t>atau</a:t>
            </a:r>
            <a:r>
              <a:rPr lang="en-US" dirty="0"/>
              <a:t> </a:t>
            </a:r>
            <a:r>
              <a:rPr lang="en-US" dirty="0" err="1"/>
              <a:t>diperoleh</a:t>
            </a:r>
            <a:r>
              <a:rPr lang="en-US" dirty="0"/>
              <a:t> </a:t>
            </a:r>
            <a:r>
              <a:rPr lang="en-US" dirty="0" err="1"/>
              <a:t>dari</a:t>
            </a:r>
            <a:r>
              <a:rPr lang="en-US" dirty="0"/>
              <a:t> </a:t>
            </a:r>
            <a:r>
              <a:rPr lang="en-US" dirty="0" err="1"/>
              <a:t>luar</a:t>
            </a:r>
            <a:r>
              <a:rPr lang="en-US" dirty="0"/>
              <a:t> </a:t>
            </a:r>
            <a:r>
              <a:rPr lang="en-US" dirty="0" err="1"/>
              <a:t>negeri</a:t>
            </a:r>
            <a:r>
              <a:rPr lang="en-US" dirty="0"/>
              <a:t> </a:t>
            </a:r>
            <a:r>
              <a:rPr lang="en-US" dirty="0" err="1"/>
              <a:t>dapat</a:t>
            </a:r>
            <a:r>
              <a:rPr lang="en-US" dirty="0"/>
              <a:t> </a:t>
            </a:r>
            <a:r>
              <a:rPr lang="en-US" dirty="0" err="1"/>
              <a:t>dikreditkan</a:t>
            </a:r>
            <a:r>
              <a:rPr lang="en-US" dirty="0"/>
              <a:t> </a:t>
            </a:r>
            <a:r>
              <a:rPr lang="en-US" dirty="0" err="1"/>
              <a:t>dengan</a:t>
            </a:r>
            <a:r>
              <a:rPr lang="en-US" dirty="0"/>
              <a:t> </a:t>
            </a:r>
            <a:r>
              <a:rPr lang="en-US" dirty="0" err="1"/>
              <a:t>pajak</a:t>
            </a:r>
            <a:r>
              <a:rPr lang="en-US" dirty="0"/>
              <a:t> yang </a:t>
            </a:r>
            <a:r>
              <a:rPr lang="en-US" dirty="0" err="1"/>
              <a:t>terhutang</a:t>
            </a:r>
            <a:r>
              <a:rPr lang="en-US" dirty="0"/>
              <a:t> </a:t>
            </a:r>
            <a:r>
              <a:rPr lang="en-US" dirty="0" err="1"/>
              <a:t>dalam</a:t>
            </a:r>
            <a:r>
              <a:rPr lang="en-US" dirty="0"/>
              <a:t> </a:t>
            </a:r>
            <a:r>
              <a:rPr lang="en-US" dirty="0" err="1"/>
              <a:t>tahun</a:t>
            </a:r>
            <a:r>
              <a:rPr lang="en-US" dirty="0"/>
              <a:t> </a:t>
            </a:r>
            <a:r>
              <a:rPr lang="en-US" dirty="0" err="1"/>
              <a:t>pajak</a:t>
            </a:r>
            <a:r>
              <a:rPr lang="en-US" dirty="0"/>
              <a:t> yang </a:t>
            </a:r>
            <a:r>
              <a:rPr lang="en-US" dirty="0" err="1"/>
              <a:t>sama</a:t>
            </a:r>
            <a:r>
              <a:rPr lang="en-US" dirty="0"/>
              <a:t>.</a:t>
            </a:r>
            <a:endParaRPr lang="id-ID" dirty="0"/>
          </a:p>
          <a:p>
            <a:pPr marL="0" indent="0">
              <a:buNone/>
            </a:pPr>
            <a:endParaRPr lang="id-ID" dirty="0"/>
          </a:p>
        </p:txBody>
      </p:sp>
    </p:spTree>
    <p:extLst>
      <p:ext uri="{BB962C8B-B14F-4D97-AF65-F5344CB8AC3E}">
        <p14:creationId xmlns:p14="http://schemas.microsoft.com/office/powerpoint/2010/main" val="37251678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658548-BAA1-405A-930C-886A28A7E122}"/>
              </a:ext>
            </a:extLst>
          </p:cNvPr>
          <p:cNvSpPr>
            <a:spLocks noGrp="1"/>
          </p:cNvSpPr>
          <p:nvPr>
            <p:ph idx="1"/>
          </p:nvPr>
        </p:nvSpPr>
        <p:spPr>
          <a:xfrm>
            <a:off x="1219199" y="859809"/>
            <a:ext cx="10149386" cy="5007592"/>
          </a:xfrm>
        </p:spPr>
        <p:txBody>
          <a:bodyPr>
            <a:normAutofit/>
          </a:bodyPr>
          <a:lstStyle/>
          <a:p>
            <a:pPr marL="0" indent="0">
              <a:lnSpc>
                <a:spcPct val="120000"/>
              </a:lnSpc>
              <a:buNone/>
            </a:pPr>
            <a:r>
              <a:rPr lang="id-ID" dirty="0"/>
              <a:t>Contoh 1 :</a:t>
            </a:r>
          </a:p>
          <a:p>
            <a:pPr marL="0" indent="0">
              <a:lnSpc>
                <a:spcPct val="120000"/>
              </a:lnSpc>
              <a:buNone/>
            </a:pPr>
            <a:r>
              <a:rPr lang="id-ID" dirty="0"/>
              <a:t>PT X berkedudukan di Jakarta memperoleh penghasilan neto dalam tahun 2010 adalah sbb :</a:t>
            </a:r>
          </a:p>
          <a:p>
            <a:pPr>
              <a:lnSpc>
                <a:spcPct val="120000"/>
              </a:lnSpc>
            </a:pPr>
            <a:r>
              <a:rPr lang="id-ID" dirty="0"/>
              <a:t>Penghasilan neto dari dalam negeri sebesar Rp 8.000.000.000,00.</a:t>
            </a:r>
          </a:p>
          <a:p>
            <a:pPr>
              <a:lnSpc>
                <a:spcPct val="120000"/>
              </a:lnSpc>
            </a:pPr>
            <a:r>
              <a:rPr lang="id-ID" dirty="0"/>
              <a:t>Di Singapura memperoleh penghasilan (laba neto) Rp 2.000.000.000,00, dimana PPh yang dibayar di Singapura sebesar Rp 800.000.000,00</a:t>
            </a:r>
          </a:p>
          <a:p>
            <a:pPr>
              <a:lnSpc>
                <a:spcPct val="120000"/>
              </a:lnSpc>
            </a:pPr>
            <a:r>
              <a:rPr lang="id-ID" dirty="0"/>
              <a:t>Di Vietnam memperoleh penghasilan (laba neto) sebesar Rp 6.000.000.000,00, dimana PPh yang dibyar sebesar Rp 1.000.000.000,00</a:t>
            </a:r>
          </a:p>
          <a:p>
            <a:pPr>
              <a:lnSpc>
                <a:spcPct val="120000"/>
              </a:lnSpc>
            </a:pPr>
            <a:r>
              <a:rPr lang="id-ID" dirty="0"/>
              <a:t>Di Malaysia menderita kerugian (rugi neto) sebesar Rp 5.000.000.000,00.</a:t>
            </a:r>
          </a:p>
          <a:p>
            <a:pPr marL="0" indent="0">
              <a:buNone/>
            </a:pPr>
            <a:endParaRPr lang="id-ID" dirty="0"/>
          </a:p>
        </p:txBody>
      </p:sp>
    </p:spTree>
    <p:extLst>
      <p:ext uri="{BB962C8B-B14F-4D97-AF65-F5344CB8AC3E}">
        <p14:creationId xmlns:p14="http://schemas.microsoft.com/office/powerpoint/2010/main" val="10608174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7D8E65-328B-4747-A5B8-C3FF17EED8EC}"/>
              </a:ext>
            </a:extLst>
          </p:cNvPr>
          <p:cNvSpPr>
            <a:spLocks noGrp="1"/>
          </p:cNvSpPr>
          <p:nvPr>
            <p:ph idx="1"/>
          </p:nvPr>
        </p:nvSpPr>
        <p:spPr>
          <a:xfrm>
            <a:off x="1419366" y="532263"/>
            <a:ext cx="9553433" cy="5335137"/>
          </a:xfrm>
        </p:spPr>
        <p:txBody>
          <a:bodyPr>
            <a:normAutofit fontScale="92500" lnSpcReduction="10000"/>
          </a:bodyPr>
          <a:lstStyle/>
          <a:p>
            <a:pPr marL="0" indent="0">
              <a:lnSpc>
                <a:spcPct val="120000"/>
              </a:lnSpc>
              <a:buNone/>
            </a:pPr>
            <a:r>
              <a:rPr lang="id-ID" dirty="0"/>
              <a:t>Perhitungan Kredit PPh Luar Negeri-nya adalah sbb :</a:t>
            </a:r>
          </a:p>
          <a:p>
            <a:pPr marL="0" indent="0">
              <a:lnSpc>
                <a:spcPct val="120000"/>
              </a:lnSpc>
              <a:buNone/>
            </a:pPr>
            <a:r>
              <a:rPr lang="id-ID" dirty="0"/>
              <a:t>Penghasilan neto dalam negeri 	Rp 8.000.000.000,00	</a:t>
            </a:r>
          </a:p>
          <a:p>
            <a:pPr marL="0" indent="0">
              <a:lnSpc>
                <a:spcPct val="120000"/>
              </a:lnSpc>
              <a:buNone/>
            </a:pPr>
            <a:r>
              <a:rPr lang="id-ID" dirty="0"/>
              <a:t>Penghasilan neto dari Singapura 	Rp 2.000.000.000,00	</a:t>
            </a:r>
          </a:p>
          <a:p>
            <a:pPr marL="0" indent="0">
              <a:lnSpc>
                <a:spcPct val="120000"/>
              </a:lnSpc>
              <a:buNone/>
            </a:pPr>
            <a:r>
              <a:rPr lang="id-ID" dirty="0"/>
              <a:t>Penghasilan neto dari Vietnam 	Rp 6.000.000.000,00	</a:t>
            </a:r>
          </a:p>
          <a:p>
            <a:pPr marL="0" indent="0">
              <a:lnSpc>
                <a:spcPct val="120000"/>
              </a:lnSpc>
              <a:buNone/>
            </a:pPr>
            <a:r>
              <a:rPr lang="id-ID" dirty="0"/>
              <a:t>		</a:t>
            </a:r>
            <a:r>
              <a:rPr lang="en-US" dirty="0"/>
              <a:t>___</a:t>
            </a:r>
            <a:r>
              <a:rPr lang="id-ID" dirty="0"/>
              <a:t>________________	</a:t>
            </a:r>
          </a:p>
          <a:p>
            <a:pPr marL="0" indent="0">
              <a:lnSpc>
                <a:spcPct val="120000"/>
              </a:lnSpc>
              <a:buNone/>
            </a:pPr>
            <a:r>
              <a:rPr lang="id-ID" dirty="0"/>
              <a:t>Jumlah Penghasilan Neto 	Rp16.000.000.000,00	</a:t>
            </a:r>
          </a:p>
          <a:p>
            <a:pPr marL="0" indent="0">
              <a:lnSpc>
                <a:spcPct val="120000"/>
              </a:lnSpc>
              <a:buNone/>
            </a:pPr>
            <a:r>
              <a:rPr lang="id-ID" dirty="0"/>
              <a:t>Rugi neto yang berasal dari Malaysia tidak boleh digabung (tidak diakui).</a:t>
            </a:r>
          </a:p>
          <a:p>
            <a:pPr marL="0" indent="0">
              <a:lnSpc>
                <a:spcPct val="120000"/>
              </a:lnSpc>
              <a:buNone/>
            </a:pPr>
            <a:r>
              <a:rPr lang="id-ID" dirty="0"/>
              <a:t>Perhitungan PPh Terutang :</a:t>
            </a:r>
          </a:p>
          <a:p>
            <a:pPr marL="0" indent="0">
              <a:lnSpc>
                <a:spcPct val="120000"/>
              </a:lnSpc>
              <a:buNone/>
            </a:pPr>
            <a:r>
              <a:rPr lang="id-ID" dirty="0"/>
              <a:t>25% x Rp 16.000.000.000,00	Rp4.000.000.000,00	</a:t>
            </a:r>
          </a:p>
          <a:p>
            <a:pPr marL="0" indent="0">
              <a:lnSpc>
                <a:spcPct val="120000"/>
              </a:lnSpc>
              <a:buNone/>
            </a:pPr>
            <a:r>
              <a:rPr lang="id-ID" dirty="0"/>
              <a:t>Batas Maksimum Kredit Pajak Luar Negeri :</a:t>
            </a:r>
          </a:p>
          <a:p>
            <a:pPr marL="0" indent="0">
              <a:lnSpc>
                <a:spcPct val="120000"/>
              </a:lnSpc>
              <a:buNone/>
            </a:pPr>
            <a:r>
              <a:rPr lang="id-ID" dirty="0"/>
              <a:t>Singapura = (2 Milyar / 16 Milyar) x Rp 4.000.000.000,00 = Rp 500.000.000,00</a:t>
            </a:r>
          </a:p>
          <a:p>
            <a:pPr marL="0" indent="0">
              <a:buNone/>
            </a:pPr>
            <a:endParaRPr lang="id-ID" dirty="0"/>
          </a:p>
        </p:txBody>
      </p:sp>
    </p:spTree>
    <p:extLst>
      <p:ext uri="{BB962C8B-B14F-4D97-AF65-F5344CB8AC3E}">
        <p14:creationId xmlns:p14="http://schemas.microsoft.com/office/powerpoint/2010/main" val="19694465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2C33A-8201-4132-84ED-EA8C3A9AA360}"/>
              </a:ext>
            </a:extLst>
          </p:cNvPr>
          <p:cNvSpPr>
            <a:spLocks noGrp="1"/>
          </p:cNvSpPr>
          <p:nvPr>
            <p:ph type="title"/>
          </p:nvPr>
        </p:nvSpPr>
        <p:spPr/>
        <p:txBody>
          <a:bodyPr/>
          <a:lstStyle/>
          <a:p>
            <a:endParaRPr lang="id-ID"/>
          </a:p>
        </p:txBody>
      </p:sp>
      <p:sp>
        <p:nvSpPr>
          <p:cNvPr id="3" name="Content Placeholder 2">
            <a:extLst>
              <a:ext uri="{FF2B5EF4-FFF2-40B4-BE49-F238E27FC236}">
                <a16:creationId xmlns:a16="http://schemas.microsoft.com/office/drawing/2014/main" id="{A3818D2B-3952-4B1C-A671-B971D6C8AEF4}"/>
              </a:ext>
            </a:extLst>
          </p:cNvPr>
          <p:cNvSpPr>
            <a:spLocks noGrp="1"/>
          </p:cNvSpPr>
          <p:nvPr>
            <p:ph idx="1"/>
          </p:nvPr>
        </p:nvSpPr>
        <p:spPr>
          <a:xfrm>
            <a:off x="1371600" y="1214651"/>
            <a:ext cx="9601200" cy="4652749"/>
          </a:xfrm>
        </p:spPr>
        <p:txBody>
          <a:bodyPr/>
          <a:lstStyle/>
          <a:p>
            <a:pPr>
              <a:lnSpc>
                <a:spcPct val="120000"/>
              </a:lnSpc>
            </a:pPr>
            <a:r>
              <a:rPr lang="en-US" b="1" dirty="0" err="1"/>
              <a:t>PPh</a:t>
            </a:r>
            <a:r>
              <a:rPr lang="en-US" b="1" dirty="0"/>
              <a:t> yang </a:t>
            </a:r>
            <a:r>
              <a:rPr lang="en-US" b="1" dirty="0" err="1"/>
              <a:t>dapat</a:t>
            </a:r>
            <a:r>
              <a:rPr lang="en-US" b="1" dirty="0"/>
              <a:t> </a:t>
            </a:r>
            <a:r>
              <a:rPr lang="en-US" b="1" dirty="0" err="1"/>
              <a:t>dikreditkan</a:t>
            </a:r>
            <a:r>
              <a:rPr lang="en-US" b="1" dirty="0"/>
              <a:t> </a:t>
            </a:r>
            <a:r>
              <a:rPr lang="en-US" b="1" dirty="0" err="1"/>
              <a:t>hanya</a:t>
            </a:r>
            <a:r>
              <a:rPr lang="en-US" b="1" dirty="0"/>
              <a:t> </a:t>
            </a:r>
            <a:r>
              <a:rPr lang="en-US" b="1" dirty="0" err="1"/>
              <a:t>Rp</a:t>
            </a:r>
            <a:r>
              <a:rPr lang="en-US" b="1" dirty="0"/>
              <a:t> 500.000.000,00 </a:t>
            </a:r>
            <a:r>
              <a:rPr lang="en-US" b="1" dirty="0" err="1"/>
              <a:t>meskipun</a:t>
            </a:r>
            <a:r>
              <a:rPr lang="en-US" b="1" dirty="0"/>
              <a:t> </a:t>
            </a:r>
            <a:r>
              <a:rPr lang="en-US" b="1" dirty="0" err="1"/>
              <a:t>secara</a:t>
            </a:r>
            <a:r>
              <a:rPr lang="en-US" b="1" dirty="0"/>
              <a:t> </a:t>
            </a:r>
            <a:r>
              <a:rPr lang="en-US" b="1" dirty="0" err="1"/>
              <a:t>nyata</a:t>
            </a:r>
            <a:r>
              <a:rPr lang="en-US" b="1" dirty="0"/>
              <a:t> </a:t>
            </a:r>
            <a:r>
              <a:rPr lang="en-US" b="1" dirty="0" err="1"/>
              <a:t>membayar</a:t>
            </a:r>
            <a:r>
              <a:rPr lang="en-US" b="1" dirty="0"/>
              <a:t> </a:t>
            </a:r>
            <a:r>
              <a:rPr lang="en-US" b="1" dirty="0" err="1"/>
              <a:t>PPh</a:t>
            </a:r>
            <a:r>
              <a:rPr lang="en-US" b="1" dirty="0"/>
              <a:t> di Singapura </a:t>
            </a:r>
            <a:r>
              <a:rPr lang="en-US" b="1" dirty="0" err="1"/>
              <a:t>sebesar</a:t>
            </a:r>
            <a:r>
              <a:rPr lang="en-US" b="1" dirty="0"/>
              <a:t> </a:t>
            </a:r>
            <a:r>
              <a:rPr lang="en-US" b="1" dirty="0" err="1"/>
              <a:t>Rp</a:t>
            </a:r>
            <a:r>
              <a:rPr lang="en-US" b="1" dirty="0"/>
              <a:t> 800.000.000,00. </a:t>
            </a:r>
            <a:r>
              <a:rPr lang="en-US" b="1" dirty="0" err="1"/>
              <a:t>Sisanya</a:t>
            </a:r>
            <a:r>
              <a:rPr lang="en-US" b="1" dirty="0"/>
              <a:t> </a:t>
            </a:r>
            <a:r>
              <a:rPr lang="en-US" b="1" dirty="0" err="1"/>
              <a:t>tidak</a:t>
            </a:r>
            <a:r>
              <a:rPr lang="en-US" b="1" dirty="0"/>
              <a:t> </a:t>
            </a:r>
            <a:r>
              <a:rPr lang="en-US" b="1" dirty="0" err="1"/>
              <a:t>boleh</a:t>
            </a:r>
            <a:r>
              <a:rPr lang="en-US" b="1" dirty="0"/>
              <a:t> </a:t>
            </a:r>
            <a:r>
              <a:rPr lang="en-US" b="1" dirty="0" err="1"/>
              <a:t>dikompensasi</a:t>
            </a:r>
            <a:r>
              <a:rPr lang="en-US" b="1" dirty="0"/>
              <a:t> </a:t>
            </a:r>
            <a:r>
              <a:rPr lang="en-US" b="1" dirty="0" err="1"/>
              <a:t>ke</a:t>
            </a:r>
            <a:r>
              <a:rPr lang="en-US" b="1" dirty="0"/>
              <a:t> </a:t>
            </a:r>
            <a:r>
              <a:rPr lang="en-US" b="1" dirty="0" err="1"/>
              <a:t>tahun</a:t>
            </a:r>
            <a:r>
              <a:rPr lang="en-US" b="1" dirty="0"/>
              <a:t> </a:t>
            </a:r>
            <a:r>
              <a:rPr lang="en-US" b="1" dirty="0" err="1"/>
              <a:t>berikutnya</a:t>
            </a:r>
            <a:r>
              <a:rPr lang="en-US" b="1" dirty="0"/>
              <a:t>, </a:t>
            </a:r>
            <a:r>
              <a:rPr lang="en-US" b="1" dirty="0" err="1"/>
              <a:t>direstitusi</a:t>
            </a:r>
            <a:r>
              <a:rPr lang="en-US" b="1" dirty="0"/>
              <a:t>, </a:t>
            </a:r>
            <a:r>
              <a:rPr lang="en-US" b="1" dirty="0" err="1"/>
              <a:t>maupun</a:t>
            </a:r>
            <a:r>
              <a:rPr lang="en-US" b="1" dirty="0"/>
              <a:t> </a:t>
            </a:r>
            <a:r>
              <a:rPr lang="en-US" b="1" dirty="0" err="1"/>
              <a:t>dibebankan</a:t>
            </a:r>
            <a:r>
              <a:rPr lang="en-US" b="1" dirty="0"/>
              <a:t> </a:t>
            </a:r>
            <a:r>
              <a:rPr lang="en-US" b="1" dirty="0" err="1"/>
              <a:t>sebagai</a:t>
            </a:r>
            <a:r>
              <a:rPr lang="en-US" b="1" dirty="0"/>
              <a:t> </a:t>
            </a:r>
            <a:r>
              <a:rPr lang="en-US" b="1" dirty="0" err="1"/>
              <a:t>biaya</a:t>
            </a:r>
            <a:r>
              <a:rPr lang="en-US" b="1" dirty="0"/>
              <a:t>.</a:t>
            </a:r>
            <a:endParaRPr lang="id-ID" b="1" dirty="0"/>
          </a:p>
          <a:p>
            <a:pPr>
              <a:lnSpc>
                <a:spcPct val="120000"/>
              </a:lnSpc>
            </a:pPr>
            <a:r>
              <a:rPr lang="en-US" b="1" dirty="0"/>
              <a:t> Vietnam = (6 </a:t>
            </a:r>
            <a:r>
              <a:rPr lang="en-US" b="1" dirty="0" err="1"/>
              <a:t>Milyar</a:t>
            </a:r>
            <a:r>
              <a:rPr lang="en-US" b="1" dirty="0"/>
              <a:t> / 16 </a:t>
            </a:r>
            <a:r>
              <a:rPr lang="en-US" b="1" dirty="0" err="1"/>
              <a:t>Milyar</a:t>
            </a:r>
            <a:r>
              <a:rPr lang="en-US" b="1" dirty="0"/>
              <a:t>) x </a:t>
            </a:r>
            <a:r>
              <a:rPr lang="en-US" b="1" dirty="0" err="1"/>
              <a:t>Rp</a:t>
            </a:r>
            <a:r>
              <a:rPr lang="en-US" b="1" dirty="0"/>
              <a:t> 4.000.000.000,00 =</a:t>
            </a:r>
            <a:r>
              <a:rPr lang="en-US" b="1" dirty="0" err="1"/>
              <a:t>Rp</a:t>
            </a:r>
            <a:r>
              <a:rPr lang="en-US" b="1" dirty="0"/>
              <a:t> 1.500.000.000,00.</a:t>
            </a:r>
            <a:endParaRPr lang="id-ID" b="1" dirty="0"/>
          </a:p>
          <a:p>
            <a:pPr>
              <a:lnSpc>
                <a:spcPct val="120000"/>
              </a:lnSpc>
            </a:pPr>
            <a:r>
              <a:rPr lang="en-US" b="1" dirty="0"/>
              <a:t> </a:t>
            </a:r>
            <a:r>
              <a:rPr lang="en-US" b="1" dirty="0" err="1"/>
              <a:t>PPh</a:t>
            </a:r>
            <a:r>
              <a:rPr lang="en-US" b="1" dirty="0"/>
              <a:t> yang </a:t>
            </a:r>
            <a:r>
              <a:rPr lang="en-US" b="1" dirty="0" err="1"/>
              <a:t>dapat</a:t>
            </a:r>
            <a:r>
              <a:rPr lang="en-US" b="1" dirty="0"/>
              <a:t> </a:t>
            </a:r>
            <a:r>
              <a:rPr lang="en-US" b="1" dirty="0" err="1"/>
              <a:t>dikreditkan</a:t>
            </a:r>
            <a:r>
              <a:rPr lang="en-US" b="1" dirty="0"/>
              <a:t> </a:t>
            </a:r>
            <a:r>
              <a:rPr lang="en-US" b="1" dirty="0" err="1"/>
              <a:t>sebesar</a:t>
            </a:r>
            <a:r>
              <a:rPr lang="en-US" b="1" dirty="0"/>
              <a:t> </a:t>
            </a:r>
            <a:r>
              <a:rPr lang="en-US" b="1" dirty="0" err="1"/>
              <a:t>Rp</a:t>
            </a:r>
            <a:r>
              <a:rPr lang="en-US" b="1" dirty="0"/>
              <a:t> 1.000.000.000,00 (</a:t>
            </a:r>
            <a:r>
              <a:rPr lang="en-US" b="1" dirty="0" err="1"/>
              <a:t>sebesar</a:t>
            </a:r>
            <a:r>
              <a:rPr lang="en-US" b="1" dirty="0"/>
              <a:t> yang </a:t>
            </a:r>
            <a:r>
              <a:rPr lang="en-US" b="1" dirty="0" err="1"/>
              <a:t>nyata-nyata</a:t>
            </a:r>
            <a:r>
              <a:rPr lang="en-US" b="1" dirty="0"/>
              <a:t> </a:t>
            </a:r>
            <a:r>
              <a:rPr lang="en-US" b="1" dirty="0" err="1"/>
              <a:t>dibayar</a:t>
            </a:r>
            <a:r>
              <a:rPr lang="en-US" b="1" dirty="0"/>
              <a:t>/</a:t>
            </a:r>
            <a:r>
              <a:rPr lang="en-US" b="1" dirty="0" err="1"/>
              <a:t>terutang</a:t>
            </a:r>
            <a:r>
              <a:rPr lang="en-US" b="1" dirty="0"/>
              <a:t> di Vietnam).</a:t>
            </a:r>
            <a:endParaRPr lang="id-ID" b="1" dirty="0"/>
          </a:p>
          <a:p>
            <a:pPr marL="0" indent="0">
              <a:buNone/>
            </a:pPr>
            <a:endParaRPr lang="id-ID" dirty="0"/>
          </a:p>
        </p:txBody>
      </p:sp>
    </p:spTree>
    <p:extLst>
      <p:ext uri="{BB962C8B-B14F-4D97-AF65-F5344CB8AC3E}">
        <p14:creationId xmlns:p14="http://schemas.microsoft.com/office/powerpoint/2010/main" val="14155901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161AB-9AF9-484D-80DE-1E8D3E6D4158}"/>
              </a:ext>
            </a:extLst>
          </p:cNvPr>
          <p:cNvSpPr>
            <a:spLocks noGrp="1"/>
          </p:cNvSpPr>
          <p:nvPr>
            <p:ph type="title"/>
          </p:nvPr>
        </p:nvSpPr>
        <p:spPr/>
        <p:txBody>
          <a:bodyPr/>
          <a:lstStyle/>
          <a:p>
            <a:r>
              <a:rPr lang="en-US" b="1" dirty="0"/>
              <a:t>BAB 10 </a:t>
            </a:r>
            <a:r>
              <a:rPr lang="id-ID" b="1" dirty="0"/>
              <a:t>ANGSURAN PPH PASAL 25</a:t>
            </a:r>
            <a:endParaRPr lang="id-ID" dirty="0"/>
          </a:p>
        </p:txBody>
      </p:sp>
      <p:sp>
        <p:nvSpPr>
          <p:cNvPr id="3" name="Content Placeholder 2">
            <a:extLst>
              <a:ext uri="{FF2B5EF4-FFF2-40B4-BE49-F238E27FC236}">
                <a16:creationId xmlns:a16="http://schemas.microsoft.com/office/drawing/2014/main" id="{1F320865-1A50-4CE7-A644-DAC298D14ECA}"/>
              </a:ext>
            </a:extLst>
          </p:cNvPr>
          <p:cNvSpPr>
            <a:spLocks noGrp="1"/>
          </p:cNvSpPr>
          <p:nvPr>
            <p:ph idx="1"/>
          </p:nvPr>
        </p:nvSpPr>
        <p:spPr/>
        <p:txBody>
          <a:bodyPr/>
          <a:lstStyle/>
          <a:p>
            <a:pPr marL="0" indent="0">
              <a:buNone/>
            </a:pPr>
            <a:r>
              <a:rPr lang="id-ID" b="1" dirty="0"/>
              <a:t>Sub Pokok Bahasan :</a:t>
            </a:r>
            <a:endParaRPr lang="id-ID" dirty="0"/>
          </a:p>
          <a:p>
            <a:r>
              <a:rPr lang="en-US" dirty="0" err="1"/>
              <a:t>Penghitungan</a:t>
            </a:r>
            <a:r>
              <a:rPr lang="en-US" dirty="0"/>
              <a:t> </a:t>
            </a:r>
            <a:r>
              <a:rPr lang="id-ID" dirty="0"/>
              <a:t>Angsuran PPh Pasal 25</a:t>
            </a:r>
          </a:p>
          <a:p>
            <a:endParaRPr lang="id-ID" dirty="0"/>
          </a:p>
        </p:txBody>
      </p:sp>
    </p:spTree>
    <p:extLst>
      <p:ext uri="{BB962C8B-B14F-4D97-AF65-F5344CB8AC3E}">
        <p14:creationId xmlns:p14="http://schemas.microsoft.com/office/powerpoint/2010/main" val="33517166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22C8B-C979-4501-8B8E-4029B4A3F57D}"/>
              </a:ext>
            </a:extLst>
          </p:cNvPr>
          <p:cNvSpPr>
            <a:spLocks noGrp="1"/>
          </p:cNvSpPr>
          <p:nvPr>
            <p:ph type="title"/>
          </p:nvPr>
        </p:nvSpPr>
        <p:spPr>
          <a:xfrm>
            <a:off x="838200" y="221974"/>
            <a:ext cx="10515600" cy="785191"/>
          </a:xfrm>
        </p:spPr>
        <p:txBody>
          <a:bodyPr>
            <a:normAutofit/>
          </a:bodyPr>
          <a:lstStyle/>
          <a:p>
            <a:r>
              <a:rPr lang="en-US" sz="2000" b="1" i="1" dirty="0" err="1"/>
              <a:t>Ketentuan</a:t>
            </a:r>
            <a:r>
              <a:rPr lang="en-US" sz="2000" b="1" i="1" dirty="0"/>
              <a:t> </a:t>
            </a:r>
            <a:r>
              <a:rPr lang="id-ID" sz="2000" b="1" i="1" dirty="0"/>
              <a:t>Penghitungan </a:t>
            </a:r>
            <a:r>
              <a:rPr lang="en-US" sz="2000" b="1" i="1" dirty="0" err="1"/>
              <a:t>angsuran</a:t>
            </a:r>
            <a:r>
              <a:rPr lang="en-US" sz="2000" b="1" i="1" dirty="0"/>
              <a:t> </a:t>
            </a:r>
            <a:r>
              <a:rPr lang="en-US" sz="2000" b="1" i="1" dirty="0" err="1"/>
              <a:t>bulanan</a:t>
            </a:r>
            <a:r>
              <a:rPr lang="en-US" sz="2000" b="1" i="1" dirty="0"/>
              <a:t> </a:t>
            </a:r>
            <a:r>
              <a:rPr lang="en-US" sz="2000" b="1" i="1" dirty="0" err="1"/>
              <a:t>oleh</a:t>
            </a:r>
            <a:r>
              <a:rPr lang="en-US" sz="2000" b="1" i="1" dirty="0"/>
              <a:t> </a:t>
            </a:r>
            <a:r>
              <a:rPr lang="en-US" sz="2000" b="1" i="1" dirty="0" err="1"/>
              <a:t>wajib</a:t>
            </a:r>
            <a:r>
              <a:rPr lang="en-US" sz="2000" b="1" i="1" dirty="0"/>
              <a:t> </a:t>
            </a:r>
            <a:r>
              <a:rPr lang="en-US" sz="2000" b="1" i="1" dirty="0" err="1"/>
              <a:t>pajak</a:t>
            </a:r>
            <a:r>
              <a:rPr lang="en-US" sz="2000" b="1" i="1" dirty="0"/>
              <a:t> (</a:t>
            </a:r>
            <a:r>
              <a:rPr lang="en-US" sz="2000" b="1" i="1" u="sng" dirty="0"/>
              <a:t>UU </a:t>
            </a:r>
            <a:r>
              <a:rPr lang="en-US" sz="2000" b="1" i="1" u="sng" dirty="0" err="1"/>
              <a:t>Nomor</a:t>
            </a:r>
            <a:r>
              <a:rPr lang="en-US" sz="2000" b="1" i="1" u="sng" dirty="0"/>
              <a:t> 36 </a:t>
            </a:r>
            <a:r>
              <a:rPr lang="en-US" sz="2000" b="1" i="1" u="sng" dirty="0" err="1"/>
              <a:t>Tahun</a:t>
            </a:r>
            <a:r>
              <a:rPr lang="en-US" sz="2000" b="1" i="1" u="sng" dirty="0"/>
              <a:t> 2008 Ps 25</a:t>
            </a:r>
            <a:r>
              <a:rPr lang="en-US" sz="2000" b="1" i="1" dirty="0"/>
              <a:t>)</a:t>
            </a:r>
            <a:endParaRPr lang="id-ID" sz="2000" dirty="0"/>
          </a:p>
        </p:txBody>
      </p:sp>
      <p:sp>
        <p:nvSpPr>
          <p:cNvPr id="3" name="Content Placeholder 2">
            <a:extLst>
              <a:ext uri="{FF2B5EF4-FFF2-40B4-BE49-F238E27FC236}">
                <a16:creationId xmlns:a16="http://schemas.microsoft.com/office/drawing/2014/main" id="{B9D19321-C7BB-46E6-A775-734BEB1AD588}"/>
              </a:ext>
            </a:extLst>
          </p:cNvPr>
          <p:cNvSpPr>
            <a:spLocks noGrp="1"/>
          </p:cNvSpPr>
          <p:nvPr>
            <p:ph idx="1"/>
          </p:nvPr>
        </p:nvSpPr>
        <p:spPr>
          <a:xfrm>
            <a:off x="838200" y="1272209"/>
            <a:ext cx="10515600" cy="5035826"/>
          </a:xfrm>
        </p:spPr>
        <p:txBody>
          <a:bodyPr>
            <a:normAutofit fontScale="85000" lnSpcReduction="20000"/>
          </a:bodyPr>
          <a:lstStyle/>
          <a:p>
            <a:pPr marL="0" indent="0" algn="just">
              <a:buNone/>
            </a:pPr>
            <a:r>
              <a:rPr lang="en-US" dirty="0" err="1"/>
              <a:t>Besarnya</a:t>
            </a:r>
            <a:r>
              <a:rPr lang="en-US" dirty="0"/>
              <a:t> </a:t>
            </a:r>
            <a:r>
              <a:rPr lang="en-US" dirty="0" err="1"/>
              <a:t>angsuran</a:t>
            </a:r>
            <a:r>
              <a:rPr lang="en-US" dirty="0"/>
              <a:t> </a:t>
            </a:r>
            <a:r>
              <a:rPr lang="en-US" dirty="0" err="1"/>
              <a:t>PPh</a:t>
            </a:r>
            <a:r>
              <a:rPr lang="en-US" dirty="0"/>
              <a:t> </a:t>
            </a:r>
            <a:r>
              <a:rPr lang="en-US" dirty="0" err="1"/>
              <a:t>Pasal</a:t>
            </a:r>
            <a:r>
              <a:rPr lang="en-US" dirty="0"/>
              <a:t> 25 </a:t>
            </a:r>
            <a:r>
              <a:rPr lang="en-US" dirty="0" err="1"/>
              <a:t>dalam</a:t>
            </a:r>
            <a:r>
              <a:rPr lang="en-US" dirty="0"/>
              <a:t> </a:t>
            </a:r>
            <a:r>
              <a:rPr lang="en-US" dirty="0" err="1"/>
              <a:t>tahun</a:t>
            </a:r>
            <a:r>
              <a:rPr lang="en-US" dirty="0"/>
              <a:t> </a:t>
            </a:r>
            <a:r>
              <a:rPr lang="en-US" dirty="0" err="1"/>
              <a:t>berjalan</a:t>
            </a:r>
            <a:r>
              <a:rPr lang="en-US" dirty="0"/>
              <a:t> </a:t>
            </a:r>
            <a:r>
              <a:rPr lang="en-US" dirty="0" err="1"/>
              <a:t>sama</a:t>
            </a:r>
            <a:r>
              <a:rPr lang="en-US" dirty="0"/>
              <a:t> </a:t>
            </a:r>
            <a:r>
              <a:rPr lang="en-US" dirty="0" err="1"/>
              <a:t>dengan</a:t>
            </a:r>
            <a:r>
              <a:rPr lang="en-US" dirty="0"/>
              <a:t> </a:t>
            </a:r>
            <a:r>
              <a:rPr lang="en-US" dirty="0" err="1"/>
              <a:t>PPh</a:t>
            </a:r>
            <a:r>
              <a:rPr lang="en-US" dirty="0"/>
              <a:t> yang </a:t>
            </a:r>
            <a:r>
              <a:rPr lang="en-US" dirty="0" err="1"/>
              <a:t>terutang</a:t>
            </a:r>
            <a:r>
              <a:rPr lang="en-US" dirty="0"/>
              <a:t> </a:t>
            </a:r>
            <a:r>
              <a:rPr lang="en-US" dirty="0" err="1"/>
              <a:t>menurut</a:t>
            </a:r>
            <a:r>
              <a:rPr lang="en-US" dirty="0"/>
              <a:t> SPT </a:t>
            </a:r>
            <a:r>
              <a:rPr lang="en-US" dirty="0" err="1"/>
              <a:t>Tahunan</a:t>
            </a:r>
            <a:r>
              <a:rPr lang="en-US" dirty="0"/>
              <a:t> </a:t>
            </a:r>
            <a:r>
              <a:rPr lang="en-US" dirty="0" err="1"/>
              <a:t>PPh</a:t>
            </a:r>
            <a:r>
              <a:rPr lang="en-US" dirty="0"/>
              <a:t> </a:t>
            </a:r>
            <a:r>
              <a:rPr lang="en-US" dirty="0" err="1"/>
              <a:t>tahun</a:t>
            </a:r>
            <a:r>
              <a:rPr lang="en-US" dirty="0"/>
              <a:t> </a:t>
            </a:r>
            <a:r>
              <a:rPr lang="en-US" dirty="0" err="1"/>
              <a:t>pajak</a:t>
            </a:r>
            <a:r>
              <a:rPr lang="en-US" dirty="0"/>
              <a:t> yang </a:t>
            </a:r>
            <a:r>
              <a:rPr lang="en-US" dirty="0" err="1"/>
              <a:t>lalu</a:t>
            </a:r>
            <a:r>
              <a:rPr lang="en-US" dirty="0"/>
              <a:t> </a:t>
            </a:r>
            <a:r>
              <a:rPr lang="en-US" dirty="0" err="1"/>
              <a:t>dikurangi</a:t>
            </a:r>
            <a:r>
              <a:rPr lang="en-US" dirty="0"/>
              <a:t> </a:t>
            </a:r>
            <a:r>
              <a:rPr lang="en-US" dirty="0" err="1"/>
              <a:t>dengan</a:t>
            </a:r>
            <a:r>
              <a:rPr lang="en-US" dirty="0"/>
              <a:t> </a:t>
            </a:r>
            <a:r>
              <a:rPr lang="en-US" dirty="0" err="1"/>
              <a:t>PPh</a:t>
            </a:r>
            <a:r>
              <a:rPr lang="en-US" dirty="0"/>
              <a:t> yang </a:t>
            </a:r>
            <a:r>
              <a:rPr lang="en-US" dirty="0" err="1"/>
              <a:t>telah</a:t>
            </a:r>
            <a:r>
              <a:rPr lang="en-US" dirty="0"/>
              <a:t> </a:t>
            </a:r>
            <a:r>
              <a:rPr lang="en-US" dirty="0" err="1"/>
              <a:t>dipotong</a:t>
            </a:r>
            <a:r>
              <a:rPr lang="en-US" dirty="0"/>
              <a:t>/</a:t>
            </a:r>
            <a:r>
              <a:rPr lang="en-US" dirty="0" err="1"/>
              <a:t>dipungut</a:t>
            </a:r>
            <a:r>
              <a:rPr lang="en-US" dirty="0"/>
              <a:t> </a:t>
            </a:r>
            <a:r>
              <a:rPr lang="en-US" dirty="0" err="1"/>
              <a:t>pihak</a:t>
            </a:r>
            <a:r>
              <a:rPr lang="en-US" dirty="0"/>
              <a:t> lain (</a:t>
            </a:r>
            <a:r>
              <a:rPr lang="en-US" dirty="0" err="1"/>
              <a:t>PPh</a:t>
            </a:r>
            <a:r>
              <a:rPr lang="en-US" dirty="0"/>
              <a:t> </a:t>
            </a:r>
            <a:r>
              <a:rPr lang="en-US" dirty="0" err="1"/>
              <a:t>Pasal</a:t>
            </a:r>
            <a:r>
              <a:rPr lang="en-US" dirty="0"/>
              <a:t> 21, </a:t>
            </a:r>
            <a:r>
              <a:rPr lang="en-US" dirty="0" err="1"/>
              <a:t>PPh</a:t>
            </a:r>
            <a:r>
              <a:rPr lang="en-US" dirty="0"/>
              <a:t> </a:t>
            </a:r>
            <a:r>
              <a:rPr lang="en-US" dirty="0" err="1"/>
              <a:t>Pasal</a:t>
            </a:r>
            <a:r>
              <a:rPr lang="en-US" dirty="0"/>
              <a:t> 22, </a:t>
            </a:r>
            <a:r>
              <a:rPr lang="en-US" dirty="0" err="1"/>
              <a:t>dan</a:t>
            </a:r>
            <a:r>
              <a:rPr lang="en-US" dirty="0"/>
              <a:t> </a:t>
            </a:r>
            <a:r>
              <a:rPr lang="en-US" dirty="0" err="1"/>
              <a:t>PPh</a:t>
            </a:r>
            <a:r>
              <a:rPr lang="en-US" dirty="0"/>
              <a:t> </a:t>
            </a:r>
            <a:r>
              <a:rPr lang="en-US" dirty="0" err="1"/>
              <a:t>Pasal</a:t>
            </a:r>
            <a:r>
              <a:rPr lang="en-US" dirty="0"/>
              <a:t> 23) </a:t>
            </a:r>
            <a:r>
              <a:rPr lang="en-US" dirty="0" err="1"/>
              <a:t>dan</a:t>
            </a:r>
            <a:r>
              <a:rPr lang="en-US" dirty="0"/>
              <a:t> </a:t>
            </a:r>
            <a:r>
              <a:rPr lang="en-US" dirty="0" err="1"/>
              <a:t>PPh</a:t>
            </a:r>
            <a:r>
              <a:rPr lang="en-US" dirty="0"/>
              <a:t> yang </a:t>
            </a:r>
            <a:r>
              <a:rPr lang="en-US" dirty="0" err="1"/>
              <a:t>terutang</a:t>
            </a:r>
            <a:r>
              <a:rPr lang="en-US" dirty="0"/>
              <a:t> di </a:t>
            </a:r>
            <a:r>
              <a:rPr lang="en-US" dirty="0" err="1"/>
              <a:t>Luar</a:t>
            </a:r>
            <a:r>
              <a:rPr lang="en-US" dirty="0"/>
              <a:t> </a:t>
            </a:r>
            <a:r>
              <a:rPr lang="en-US" dirty="0" err="1"/>
              <a:t>Negeri</a:t>
            </a:r>
            <a:r>
              <a:rPr lang="en-US" dirty="0"/>
              <a:t> yang </a:t>
            </a:r>
            <a:r>
              <a:rPr lang="en-US" dirty="0" err="1"/>
              <a:t>boleh</a:t>
            </a:r>
            <a:r>
              <a:rPr lang="en-US" dirty="0"/>
              <a:t> </a:t>
            </a:r>
            <a:r>
              <a:rPr lang="en-US" dirty="0" err="1"/>
              <a:t>dikreditkan</a:t>
            </a:r>
            <a:r>
              <a:rPr lang="en-US" dirty="0"/>
              <a:t> (</a:t>
            </a:r>
            <a:r>
              <a:rPr lang="en-US" dirty="0" err="1"/>
              <a:t>PPh</a:t>
            </a:r>
            <a:r>
              <a:rPr lang="en-US" dirty="0"/>
              <a:t> </a:t>
            </a:r>
            <a:r>
              <a:rPr lang="en-US" dirty="0" err="1"/>
              <a:t>Pasal</a:t>
            </a:r>
            <a:r>
              <a:rPr lang="en-US" dirty="0"/>
              <a:t> 24) </a:t>
            </a:r>
            <a:r>
              <a:rPr lang="en-US" dirty="0" err="1"/>
              <a:t>dibagi</a:t>
            </a:r>
            <a:r>
              <a:rPr lang="en-US" dirty="0"/>
              <a:t> 12 </a:t>
            </a:r>
            <a:r>
              <a:rPr lang="en-US" dirty="0" err="1"/>
              <a:t>atau</a:t>
            </a:r>
            <a:r>
              <a:rPr lang="en-US" dirty="0"/>
              <a:t> </a:t>
            </a:r>
            <a:r>
              <a:rPr lang="en-US" dirty="0" err="1"/>
              <a:t>banyaknya</a:t>
            </a:r>
            <a:r>
              <a:rPr lang="en-US" dirty="0"/>
              <a:t> </a:t>
            </a:r>
            <a:r>
              <a:rPr lang="en-US" dirty="0" err="1"/>
              <a:t>bulan</a:t>
            </a:r>
            <a:r>
              <a:rPr lang="en-US" dirty="0"/>
              <a:t> </a:t>
            </a:r>
            <a:r>
              <a:rPr lang="en-US" dirty="0" err="1"/>
              <a:t>dalam</a:t>
            </a:r>
            <a:r>
              <a:rPr lang="en-US" dirty="0"/>
              <a:t> </a:t>
            </a:r>
            <a:r>
              <a:rPr lang="en-US" dirty="0" err="1"/>
              <a:t>bagian</a:t>
            </a:r>
            <a:r>
              <a:rPr lang="en-US" dirty="0"/>
              <a:t> </a:t>
            </a:r>
            <a:r>
              <a:rPr lang="en-US" dirty="0" err="1"/>
              <a:t>tahun</a:t>
            </a:r>
            <a:r>
              <a:rPr lang="en-US" dirty="0"/>
              <a:t> </a:t>
            </a:r>
            <a:r>
              <a:rPr lang="en-US" dirty="0" err="1"/>
              <a:t>pajak</a:t>
            </a:r>
            <a:r>
              <a:rPr lang="en-US" dirty="0"/>
              <a:t>.</a:t>
            </a:r>
            <a:endParaRPr lang="id-ID" dirty="0"/>
          </a:p>
          <a:p>
            <a:pPr marL="0" indent="0">
              <a:buNone/>
            </a:pPr>
            <a:r>
              <a:rPr lang="en-US" b="1" dirty="0" err="1"/>
              <a:t>Contoh</a:t>
            </a:r>
            <a:r>
              <a:rPr lang="en-US" b="1" dirty="0"/>
              <a:t> :</a:t>
            </a:r>
            <a:endParaRPr lang="id-ID" b="1" dirty="0"/>
          </a:p>
          <a:p>
            <a:pPr marL="0" indent="0">
              <a:buNone/>
            </a:pPr>
            <a:r>
              <a:rPr lang="en-US" dirty="0" err="1"/>
              <a:t>Pajak</a:t>
            </a:r>
            <a:r>
              <a:rPr lang="en-US" dirty="0"/>
              <a:t> </a:t>
            </a:r>
            <a:r>
              <a:rPr lang="en-US" dirty="0" err="1"/>
              <a:t>Penghasilan</a:t>
            </a:r>
            <a:r>
              <a:rPr lang="en-US" dirty="0"/>
              <a:t> yang </a:t>
            </a:r>
            <a:r>
              <a:rPr lang="en-US" dirty="0" err="1"/>
              <a:t>terutang</a:t>
            </a:r>
            <a:r>
              <a:rPr lang="en-US" dirty="0"/>
              <a:t> </a:t>
            </a:r>
            <a:r>
              <a:rPr lang="en-US" dirty="0" err="1"/>
              <a:t>berdasarkan</a:t>
            </a:r>
            <a:r>
              <a:rPr lang="en-US" dirty="0"/>
              <a:t> Surat </a:t>
            </a:r>
            <a:r>
              <a:rPr lang="en-US" dirty="0" err="1"/>
              <a:t>Pemberitahuan</a:t>
            </a:r>
            <a:r>
              <a:rPr lang="en-US" dirty="0"/>
              <a:t> </a:t>
            </a:r>
            <a:r>
              <a:rPr lang="en-US" dirty="0" err="1"/>
              <a:t>Tahunan</a:t>
            </a:r>
            <a:r>
              <a:rPr lang="en-US" dirty="0"/>
              <a:t> </a:t>
            </a:r>
            <a:r>
              <a:rPr lang="en-US" dirty="0" err="1"/>
              <a:t>Pajak</a:t>
            </a:r>
            <a:r>
              <a:rPr lang="en-US" dirty="0"/>
              <a:t> </a:t>
            </a:r>
            <a:r>
              <a:rPr lang="en-US" dirty="0" err="1"/>
              <a:t>Penghasilan</a:t>
            </a:r>
            <a:r>
              <a:rPr lang="en-US" dirty="0"/>
              <a:t> </a:t>
            </a:r>
            <a:r>
              <a:rPr lang="en-US" dirty="0" err="1"/>
              <a:t>tahun</a:t>
            </a:r>
            <a:r>
              <a:rPr lang="en-US" dirty="0"/>
              <a:t> 2010 </a:t>
            </a:r>
            <a:br>
              <a:rPr lang="en-US" dirty="0"/>
            </a:br>
            <a:r>
              <a:rPr lang="en-US" dirty="0"/>
              <a:t>									</a:t>
            </a:r>
            <a:r>
              <a:rPr lang="en-US" dirty="0" err="1"/>
              <a:t>Rp</a:t>
            </a:r>
            <a:r>
              <a:rPr lang="en-US" dirty="0"/>
              <a:t> 50.000.000</a:t>
            </a:r>
            <a:endParaRPr lang="id-ID" dirty="0"/>
          </a:p>
          <a:p>
            <a:pPr marL="0" indent="0">
              <a:buNone/>
            </a:pPr>
            <a:r>
              <a:rPr lang="en-US" dirty="0" err="1"/>
              <a:t>dikurangi</a:t>
            </a:r>
            <a:r>
              <a:rPr lang="en-US" dirty="0"/>
              <a:t>: 	</a:t>
            </a:r>
            <a:endParaRPr lang="id-ID" dirty="0"/>
          </a:p>
          <a:p>
            <a:pPr lvl="1"/>
            <a:r>
              <a:rPr lang="en-US" dirty="0" err="1"/>
              <a:t>PPh</a:t>
            </a:r>
            <a:r>
              <a:rPr lang="en-US" dirty="0"/>
              <a:t> yang </a:t>
            </a:r>
            <a:r>
              <a:rPr lang="en-US" dirty="0" err="1"/>
              <a:t>dipungut</a:t>
            </a:r>
            <a:r>
              <a:rPr lang="en-US" dirty="0"/>
              <a:t> </a:t>
            </a:r>
            <a:r>
              <a:rPr lang="en-US" dirty="0" err="1"/>
              <a:t>oleh</a:t>
            </a:r>
            <a:r>
              <a:rPr lang="en-US" dirty="0"/>
              <a:t> </a:t>
            </a:r>
            <a:r>
              <a:rPr lang="en-US" dirty="0" err="1"/>
              <a:t>pihak</a:t>
            </a:r>
            <a:r>
              <a:rPr lang="en-US" dirty="0"/>
              <a:t> lain (</a:t>
            </a:r>
            <a:r>
              <a:rPr lang="en-US" dirty="0" err="1"/>
              <a:t>Pasal</a:t>
            </a:r>
            <a:r>
              <a:rPr lang="en-US" dirty="0"/>
              <a:t> 22) 	</a:t>
            </a:r>
            <a:r>
              <a:rPr lang="en-US" dirty="0" err="1"/>
              <a:t>Rp</a:t>
            </a:r>
            <a:r>
              <a:rPr lang="en-US" dirty="0"/>
              <a:t> 25.000.000</a:t>
            </a:r>
            <a:endParaRPr lang="id-ID" dirty="0"/>
          </a:p>
          <a:p>
            <a:pPr lvl="1"/>
            <a:r>
              <a:rPr lang="en-US" dirty="0" err="1"/>
              <a:t>PPh</a:t>
            </a:r>
            <a:r>
              <a:rPr lang="en-US" dirty="0"/>
              <a:t> yang </a:t>
            </a:r>
            <a:r>
              <a:rPr lang="en-US" dirty="0" err="1"/>
              <a:t>dipotong</a:t>
            </a:r>
            <a:r>
              <a:rPr lang="en-US" dirty="0"/>
              <a:t> </a:t>
            </a:r>
            <a:r>
              <a:rPr lang="en-US" dirty="0" err="1"/>
              <a:t>oleh</a:t>
            </a:r>
            <a:r>
              <a:rPr lang="en-US" dirty="0"/>
              <a:t> </a:t>
            </a:r>
            <a:r>
              <a:rPr lang="en-US" dirty="0" err="1"/>
              <a:t>pihak</a:t>
            </a:r>
            <a:r>
              <a:rPr lang="en-US" dirty="0"/>
              <a:t> lain (</a:t>
            </a:r>
            <a:r>
              <a:rPr lang="en-US" dirty="0" err="1"/>
              <a:t>Pasal</a:t>
            </a:r>
            <a:r>
              <a:rPr lang="en-US" dirty="0"/>
              <a:t> 23) 	</a:t>
            </a:r>
            <a:r>
              <a:rPr lang="en-US" dirty="0" err="1"/>
              <a:t>Rp</a:t>
            </a:r>
            <a:r>
              <a:rPr lang="en-US" dirty="0"/>
              <a:t>   2.500.000</a:t>
            </a:r>
            <a:endParaRPr lang="id-ID" dirty="0"/>
          </a:p>
          <a:p>
            <a:pPr lvl="1"/>
            <a:r>
              <a:rPr lang="en-US" dirty="0" err="1"/>
              <a:t>Kredit</a:t>
            </a:r>
            <a:r>
              <a:rPr lang="en-US" dirty="0"/>
              <a:t> </a:t>
            </a:r>
            <a:r>
              <a:rPr lang="en-US" dirty="0" err="1"/>
              <a:t>Pajak</a:t>
            </a:r>
            <a:r>
              <a:rPr lang="en-US" dirty="0"/>
              <a:t> </a:t>
            </a:r>
            <a:r>
              <a:rPr lang="en-US" dirty="0" err="1"/>
              <a:t>Penghasilan</a:t>
            </a:r>
            <a:r>
              <a:rPr lang="en-US" dirty="0"/>
              <a:t> </a:t>
            </a:r>
            <a:r>
              <a:rPr lang="en-US" dirty="0" err="1"/>
              <a:t>luar</a:t>
            </a:r>
            <a:r>
              <a:rPr lang="en-US" dirty="0"/>
              <a:t> </a:t>
            </a:r>
            <a:r>
              <a:rPr lang="en-US" dirty="0" err="1"/>
              <a:t>negeri</a:t>
            </a:r>
            <a:r>
              <a:rPr lang="en-US" dirty="0"/>
              <a:t>  (</a:t>
            </a:r>
            <a:r>
              <a:rPr lang="en-US" dirty="0" err="1"/>
              <a:t>Pasal</a:t>
            </a:r>
            <a:r>
              <a:rPr lang="en-US" dirty="0"/>
              <a:t> 24) 	</a:t>
            </a:r>
            <a:r>
              <a:rPr lang="en-US" u="sng" dirty="0" err="1"/>
              <a:t>Rp</a:t>
            </a:r>
            <a:r>
              <a:rPr lang="en-US" u="sng" dirty="0"/>
              <a:t>   7.500.000(+)</a:t>
            </a:r>
            <a:endParaRPr lang="id-ID" dirty="0"/>
          </a:p>
          <a:p>
            <a:pPr marL="0" indent="0">
              <a:buNone/>
            </a:pPr>
            <a:r>
              <a:rPr lang="en-US" dirty="0" err="1"/>
              <a:t>Jumlah</a:t>
            </a:r>
            <a:r>
              <a:rPr lang="en-US" dirty="0"/>
              <a:t> </a:t>
            </a:r>
            <a:r>
              <a:rPr lang="en-US" dirty="0" err="1"/>
              <a:t>kredit</a:t>
            </a:r>
            <a:r>
              <a:rPr lang="en-US" dirty="0"/>
              <a:t> </a:t>
            </a:r>
            <a:r>
              <a:rPr lang="en-US" dirty="0" err="1"/>
              <a:t>pajak</a:t>
            </a:r>
            <a:r>
              <a:rPr lang="en-US" dirty="0"/>
              <a:t>								</a:t>
            </a:r>
            <a:r>
              <a:rPr lang="en-US" u="sng" dirty="0" err="1"/>
              <a:t>Rp</a:t>
            </a:r>
            <a:r>
              <a:rPr lang="en-US" u="sng" dirty="0"/>
              <a:t> 35.000.000</a:t>
            </a:r>
            <a:r>
              <a:rPr lang="en-US" dirty="0"/>
              <a:t>(-)</a:t>
            </a:r>
            <a:endParaRPr lang="id-ID" dirty="0"/>
          </a:p>
          <a:p>
            <a:pPr marL="0" indent="0" algn="just">
              <a:buNone/>
            </a:pPr>
            <a:r>
              <a:rPr lang="en-US" dirty="0" err="1"/>
              <a:t>Selisih</a:t>
            </a:r>
            <a:r>
              <a:rPr lang="en-US" dirty="0"/>
              <a:t> 									</a:t>
            </a:r>
            <a:r>
              <a:rPr lang="en-US" dirty="0" err="1"/>
              <a:t>Rp</a:t>
            </a:r>
            <a:r>
              <a:rPr lang="en-US" dirty="0"/>
              <a:t> 15.000.000</a:t>
            </a:r>
            <a:endParaRPr lang="id-ID" dirty="0"/>
          </a:p>
          <a:p>
            <a:pPr marL="0" indent="0" algn="just">
              <a:buNone/>
            </a:pPr>
            <a:r>
              <a:rPr lang="en-US" dirty="0" err="1"/>
              <a:t>Besarnya</a:t>
            </a:r>
            <a:r>
              <a:rPr lang="en-US" dirty="0"/>
              <a:t> </a:t>
            </a:r>
            <a:r>
              <a:rPr lang="en-US" dirty="0" err="1"/>
              <a:t>angsuran</a:t>
            </a:r>
            <a:r>
              <a:rPr lang="en-US" dirty="0"/>
              <a:t> </a:t>
            </a:r>
            <a:r>
              <a:rPr lang="en-US" dirty="0" err="1"/>
              <a:t>pajak</a:t>
            </a:r>
            <a:r>
              <a:rPr lang="en-US" dirty="0"/>
              <a:t> yang </a:t>
            </a:r>
            <a:r>
              <a:rPr lang="en-US" dirty="0" err="1"/>
              <a:t>harus</a:t>
            </a:r>
            <a:r>
              <a:rPr lang="en-US" dirty="0"/>
              <a:t> </a:t>
            </a:r>
            <a:r>
              <a:rPr lang="en-US" dirty="0" err="1"/>
              <a:t>dibayar</a:t>
            </a:r>
            <a:r>
              <a:rPr lang="en-US" dirty="0"/>
              <a:t> </a:t>
            </a:r>
            <a:r>
              <a:rPr lang="en-US" dirty="0" err="1"/>
              <a:t>sendiri</a:t>
            </a:r>
            <a:r>
              <a:rPr lang="en-US" dirty="0"/>
              <a:t> </a:t>
            </a:r>
            <a:r>
              <a:rPr lang="en-US" dirty="0" err="1"/>
              <a:t>setiap</a:t>
            </a:r>
            <a:r>
              <a:rPr lang="en-US" dirty="0"/>
              <a:t> </a:t>
            </a:r>
            <a:r>
              <a:rPr lang="en-US" dirty="0" err="1"/>
              <a:t>bulan</a:t>
            </a:r>
            <a:r>
              <a:rPr lang="en-US" dirty="0"/>
              <a:t> </a:t>
            </a:r>
            <a:r>
              <a:rPr lang="en-US" dirty="0" err="1"/>
              <a:t>untuk</a:t>
            </a:r>
            <a:r>
              <a:rPr lang="en-US" dirty="0"/>
              <a:t> </a:t>
            </a:r>
            <a:r>
              <a:rPr lang="en-US" dirty="0" err="1"/>
              <a:t>tahun</a:t>
            </a:r>
            <a:r>
              <a:rPr lang="en-US" dirty="0"/>
              <a:t> 2011 </a:t>
            </a:r>
            <a:r>
              <a:rPr lang="en-US" dirty="0" err="1"/>
              <a:t>adalah</a:t>
            </a:r>
            <a:r>
              <a:rPr lang="en-US" dirty="0"/>
              <a:t> </a:t>
            </a:r>
            <a:r>
              <a:rPr lang="en-US" dirty="0" err="1"/>
              <a:t>sebesar</a:t>
            </a:r>
            <a:r>
              <a:rPr lang="en-US" dirty="0"/>
              <a:t> </a:t>
            </a:r>
            <a:r>
              <a:rPr lang="en-US" dirty="0" err="1"/>
              <a:t>Rp</a:t>
            </a:r>
            <a:r>
              <a:rPr lang="en-US" dirty="0"/>
              <a:t> 1.250.000 (Rp15.000.000 </a:t>
            </a:r>
            <a:r>
              <a:rPr lang="en-US" dirty="0" err="1"/>
              <a:t>dibagi</a:t>
            </a:r>
            <a:r>
              <a:rPr lang="en-US" dirty="0"/>
              <a:t> 12). </a:t>
            </a:r>
            <a:endParaRPr lang="id-ID" dirty="0"/>
          </a:p>
          <a:p>
            <a:pPr marL="0" indent="0">
              <a:buNone/>
            </a:pPr>
            <a:r>
              <a:rPr lang="en-US" b="1" dirty="0" err="1"/>
              <a:t>Besarnya</a:t>
            </a:r>
            <a:r>
              <a:rPr lang="en-US" b="1" dirty="0"/>
              <a:t> </a:t>
            </a:r>
            <a:r>
              <a:rPr lang="en-US" b="1" dirty="0" err="1"/>
              <a:t>PPh</a:t>
            </a:r>
            <a:r>
              <a:rPr lang="en-US" b="1" dirty="0"/>
              <a:t> </a:t>
            </a:r>
            <a:r>
              <a:rPr lang="en-US" b="1" dirty="0" err="1"/>
              <a:t>Pasal</a:t>
            </a:r>
            <a:r>
              <a:rPr lang="en-US" b="1" dirty="0"/>
              <a:t> 25 </a:t>
            </a:r>
            <a:r>
              <a:rPr lang="en-US" b="1" dirty="0" err="1"/>
              <a:t>untuk</a:t>
            </a:r>
            <a:r>
              <a:rPr lang="en-US" b="1" dirty="0"/>
              <a:t> </a:t>
            </a:r>
            <a:r>
              <a:rPr lang="en-US" b="1" dirty="0" err="1"/>
              <a:t>bulan-bulan</a:t>
            </a:r>
            <a:r>
              <a:rPr lang="en-US" b="1" dirty="0"/>
              <a:t> </a:t>
            </a:r>
            <a:r>
              <a:rPr lang="en-US" b="1" dirty="0" err="1"/>
              <a:t>sebelum</a:t>
            </a:r>
            <a:r>
              <a:rPr lang="en-US" b="1" dirty="0"/>
              <a:t> </a:t>
            </a:r>
            <a:r>
              <a:rPr lang="en-US" b="1" dirty="0" err="1"/>
              <a:t>batas</a:t>
            </a:r>
            <a:r>
              <a:rPr lang="en-US" b="1" dirty="0"/>
              <a:t> </a:t>
            </a:r>
            <a:r>
              <a:rPr lang="en-US" b="1" dirty="0" err="1"/>
              <a:t>waktu</a:t>
            </a:r>
            <a:r>
              <a:rPr lang="en-US" b="1" dirty="0"/>
              <a:t> </a:t>
            </a:r>
            <a:r>
              <a:rPr lang="en-US" b="1" dirty="0" err="1"/>
              <a:t>penyampaian</a:t>
            </a:r>
            <a:r>
              <a:rPr lang="en-US" b="1" dirty="0"/>
              <a:t> SPT </a:t>
            </a:r>
            <a:r>
              <a:rPr lang="en-US" b="1" dirty="0" err="1"/>
              <a:t>Tahunan</a:t>
            </a:r>
            <a:r>
              <a:rPr lang="en-US" b="1" dirty="0"/>
              <a:t> </a:t>
            </a:r>
            <a:r>
              <a:rPr lang="en-US" b="1" dirty="0" err="1"/>
              <a:t>PPh</a:t>
            </a:r>
            <a:r>
              <a:rPr lang="en-US" b="1" dirty="0"/>
              <a:t> </a:t>
            </a:r>
            <a:r>
              <a:rPr lang="en-US" b="1" dirty="0" err="1"/>
              <a:t>adalah</a:t>
            </a:r>
            <a:r>
              <a:rPr lang="en-US" b="1" dirty="0"/>
              <a:t> </a:t>
            </a:r>
            <a:r>
              <a:rPr lang="en-US" b="1" dirty="0" err="1"/>
              <a:t>sama</a:t>
            </a:r>
            <a:r>
              <a:rPr lang="en-US" b="1" dirty="0"/>
              <a:t> </a:t>
            </a:r>
            <a:r>
              <a:rPr lang="en-US" b="1" dirty="0" err="1"/>
              <a:t>dengan</a:t>
            </a:r>
            <a:r>
              <a:rPr lang="en-US" b="1" dirty="0"/>
              <a:t> </a:t>
            </a:r>
            <a:r>
              <a:rPr lang="en-US" b="1" dirty="0" err="1"/>
              <a:t>besarnya</a:t>
            </a:r>
            <a:r>
              <a:rPr lang="en-US" b="1" dirty="0"/>
              <a:t> </a:t>
            </a:r>
            <a:r>
              <a:rPr lang="en-US" b="1" dirty="0" err="1"/>
              <a:t>angsuran</a:t>
            </a:r>
            <a:r>
              <a:rPr lang="en-US" b="1" dirty="0"/>
              <a:t> </a:t>
            </a:r>
            <a:r>
              <a:rPr lang="en-US" b="1" dirty="0" err="1"/>
              <a:t>PPh</a:t>
            </a:r>
            <a:r>
              <a:rPr lang="en-US" b="1" dirty="0"/>
              <a:t> </a:t>
            </a:r>
            <a:r>
              <a:rPr lang="en-US" b="1" dirty="0" err="1"/>
              <a:t>untuk</a:t>
            </a:r>
            <a:r>
              <a:rPr lang="en-US" b="1" dirty="0"/>
              <a:t> </a:t>
            </a:r>
            <a:r>
              <a:rPr lang="en-US" b="1" dirty="0" err="1"/>
              <a:t>bulan</a:t>
            </a:r>
            <a:r>
              <a:rPr lang="en-US" b="1" dirty="0"/>
              <a:t> </a:t>
            </a:r>
            <a:r>
              <a:rPr lang="en-US" b="1" dirty="0" err="1"/>
              <a:t>terakhir</a:t>
            </a:r>
            <a:r>
              <a:rPr lang="en-US" b="1" dirty="0"/>
              <a:t> </a:t>
            </a:r>
            <a:r>
              <a:rPr lang="en-US" b="1" dirty="0" err="1"/>
              <a:t>tahun</a:t>
            </a:r>
            <a:r>
              <a:rPr lang="en-US" b="1" dirty="0"/>
              <a:t> </a:t>
            </a:r>
            <a:r>
              <a:rPr lang="en-US" b="1" dirty="0" err="1"/>
              <a:t>pajak</a:t>
            </a:r>
            <a:r>
              <a:rPr lang="en-US" b="1" dirty="0"/>
              <a:t> yang </a:t>
            </a:r>
            <a:r>
              <a:rPr lang="en-US" b="1" dirty="0" err="1"/>
              <a:t>lalu</a:t>
            </a:r>
            <a:r>
              <a:rPr lang="en-US" b="1" dirty="0"/>
              <a:t>.</a:t>
            </a:r>
            <a:endParaRPr lang="id-ID" b="1" dirty="0"/>
          </a:p>
        </p:txBody>
      </p:sp>
    </p:spTree>
    <p:extLst>
      <p:ext uri="{BB962C8B-B14F-4D97-AF65-F5344CB8AC3E}">
        <p14:creationId xmlns:p14="http://schemas.microsoft.com/office/powerpoint/2010/main" val="24397560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1A66E-1514-469D-A882-A0A1E564BD27}"/>
              </a:ext>
            </a:extLst>
          </p:cNvPr>
          <p:cNvSpPr>
            <a:spLocks noGrp="1"/>
          </p:cNvSpPr>
          <p:nvPr>
            <p:ph type="title"/>
          </p:nvPr>
        </p:nvSpPr>
        <p:spPr/>
        <p:txBody>
          <a:bodyPr/>
          <a:lstStyle/>
          <a:p>
            <a:r>
              <a:rPr lang="en-US" b="1" dirty="0"/>
              <a:t>BAB 11 </a:t>
            </a:r>
            <a:r>
              <a:rPr lang="id-ID" b="1" dirty="0"/>
              <a:t>FASILITAS PPH BADAN</a:t>
            </a:r>
            <a:endParaRPr lang="id-ID" dirty="0"/>
          </a:p>
        </p:txBody>
      </p:sp>
      <p:sp>
        <p:nvSpPr>
          <p:cNvPr id="3" name="Content Placeholder 2">
            <a:extLst>
              <a:ext uri="{FF2B5EF4-FFF2-40B4-BE49-F238E27FC236}">
                <a16:creationId xmlns:a16="http://schemas.microsoft.com/office/drawing/2014/main" id="{92886448-CF7C-47F0-9C73-1946AF189CCD}"/>
              </a:ext>
            </a:extLst>
          </p:cNvPr>
          <p:cNvSpPr>
            <a:spLocks noGrp="1"/>
          </p:cNvSpPr>
          <p:nvPr>
            <p:ph idx="1"/>
          </p:nvPr>
        </p:nvSpPr>
        <p:spPr/>
        <p:txBody>
          <a:bodyPr/>
          <a:lstStyle/>
          <a:p>
            <a:pPr marL="0" indent="0">
              <a:buNone/>
            </a:pPr>
            <a:r>
              <a:rPr lang="id-ID" b="1" dirty="0"/>
              <a:t>Sub Pokok Bahasan :</a:t>
            </a:r>
            <a:endParaRPr lang="id-ID" dirty="0"/>
          </a:p>
          <a:p>
            <a:r>
              <a:rPr lang="id-ID" dirty="0"/>
              <a:t>Fasilitas pajak Penghasilan Badan</a:t>
            </a:r>
          </a:p>
          <a:p>
            <a:pPr marL="0" indent="0">
              <a:buNone/>
            </a:pPr>
            <a:endParaRPr lang="id-ID" dirty="0"/>
          </a:p>
        </p:txBody>
      </p:sp>
    </p:spTree>
    <p:extLst>
      <p:ext uri="{BB962C8B-B14F-4D97-AF65-F5344CB8AC3E}">
        <p14:creationId xmlns:p14="http://schemas.microsoft.com/office/powerpoint/2010/main" val="26080947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D093E-17E0-4E85-A58E-C5D411A147E6}"/>
              </a:ext>
            </a:extLst>
          </p:cNvPr>
          <p:cNvSpPr>
            <a:spLocks noGrp="1"/>
          </p:cNvSpPr>
          <p:nvPr>
            <p:ph type="title"/>
          </p:nvPr>
        </p:nvSpPr>
        <p:spPr/>
        <p:txBody>
          <a:bodyPr>
            <a:noAutofit/>
          </a:bodyPr>
          <a:lstStyle/>
          <a:p>
            <a:r>
              <a:rPr lang="en-US" sz="2800" b="1" i="1" dirty="0" err="1"/>
              <a:t>Fasilitas</a:t>
            </a:r>
            <a:r>
              <a:rPr lang="en-US" sz="2800" b="1" i="1" dirty="0"/>
              <a:t> yang </a:t>
            </a:r>
            <a:r>
              <a:rPr lang="en-US" sz="2800" b="1" i="1" dirty="0" err="1"/>
              <a:t>diberikan</a:t>
            </a:r>
            <a:r>
              <a:rPr lang="en-US" sz="2800" b="1" i="1" dirty="0"/>
              <a:t> </a:t>
            </a:r>
            <a:r>
              <a:rPr lang="en-US" sz="2800" b="1" i="1" dirty="0" err="1"/>
              <a:t>pemerintah</a:t>
            </a:r>
            <a:r>
              <a:rPr lang="en-US" sz="2800" b="1" i="1" dirty="0"/>
              <a:t> </a:t>
            </a:r>
            <a:r>
              <a:rPr lang="en-US" sz="2800" b="1" i="1" dirty="0" err="1"/>
              <a:t>Kepada</a:t>
            </a:r>
            <a:r>
              <a:rPr lang="en-US" sz="2800" b="1" i="1" dirty="0"/>
              <a:t> </a:t>
            </a:r>
            <a:r>
              <a:rPr lang="en-US" sz="2800" b="1" i="1" dirty="0" err="1"/>
              <a:t>Wajib</a:t>
            </a:r>
            <a:r>
              <a:rPr lang="en-US" sz="2800" b="1" i="1" dirty="0"/>
              <a:t> </a:t>
            </a:r>
            <a:r>
              <a:rPr lang="en-US" sz="2800" b="1" i="1" dirty="0" err="1"/>
              <a:t>Pajak</a:t>
            </a:r>
            <a:r>
              <a:rPr lang="en-US" sz="2800" b="1" i="1" dirty="0"/>
              <a:t> yang </a:t>
            </a:r>
            <a:r>
              <a:rPr lang="en-US" sz="2800" b="1" i="1" dirty="0" err="1"/>
              <a:t>melakukan</a:t>
            </a:r>
            <a:r>
              <a:rPr lang="en-US" sz="2800" b="1" i="1" dirty="0"/>
              <a:t> </a:t>
            </a:r>
            <a:r>
              <a:rPr lang="en-US" sz="2800" b="1" i="1" dirty="0" err="1"/>
              <a:t>penanaman</a:t>
            </a:r>
            <a:r>
              <a:rPr lang="en-US" sz="2800" b="1" i="1" dirty="0"/>
              <a:t> modal di </a:t>
            </a:r>
            <a:r>
              <a:rPr lang="en-US" sz="2800" b="1" i="1" dirty="0" err="1"/>
              <a:t>bidang-bidang</a:t>
            </a:r>
            <a:r>
              <a:rPr lang="en-US" sz="2800" b="1" i="1" dirty="0"/>
              <a:t> </a:t>
            </a:r>
            <a:r>
              <a:rPr lang="en-US" sz="2800" b="1" i="1" dirty="0" err="1"/>
              <a:t>usaha</a:t>
            </a:r>
            <a:r>
              <a:rPr lang="en-US" sz="2800" b="1" i="1" dirty="0"/>
              <a:t> </a:t>
            </a:r>
            <a:r>
              <a:rPr lang="en-US" sz="2800" b="1" i="1" dirty="0" err="1"/>
              <a:t>tertentu</a:t>
            </a:r>
            <a:r>
              <a:rPr lang="en-US" sz="2800" b="1" i="1" dirty="0"/>
              <a:t> </a:t>
            </a:r>
            <a:r>
              <a:rPr lang="en-US" sz="2800" b="1" i="1" dirty="0" err="1"/>
              <a:t>dan</a:t>
            </a:r>
            <a:r>
              <a:rPr lang="en-US" sz="2800" b="1" i="1" dirty="0"/>
              <a:t> </a:t>
            </a:r>
            <a:r>
              <a:rPr lang="en-US" sz="2800" b="1" i="1" dirty="0" err="1"/>
              <a:t>atau</a:t>
            </a:r>
            <a:r>
              <a:rPr lang="en-US" sz="2800" b="1" i="1" dirty="0"/>
              <a:t> di </a:t>
            </a:r>
            <a:r>
              <a:rPr lang="en-US" sz="2800" b="1" i="1" dirty="0" err="1"/>
              <a:t>daerah-daerah</a:t>
            </a:r>
            <a:r>
              <a:rPr lang="en-US" sz="2800" b="1" i="1" dirty="0"/>
              <a:t> </a:t>
            </a:r>
            <a:r>
              <a:rPr lang="en-US" sz="2800" b="1" i="1" dirty="0" err="1"/>
              <a:t>tertentu</a:t>
            </a:r>
            <a:r>
              <a:rPr lang="en-US" sz="2800" b="1" i="1" dirty="0"/>
              <a:t>  </a:t>
            </a:r>
            <a:endParaRPr lang="id-ID" sz="2800" dirty="0"/>
          </a:p>
        </p:txBody>
      </p:sp>
      <p:sp>
        <p:nvSpPr>
          <p:cNvPr id="3" name="Content Placeholder 2">
            <a:extLst>
              <a:ext uri="{FF2B5EF4-FFF2-40B4-BE49-F238E27FC236}">
                <a16:creationId xmlns:a16="http://schemas.microsoft.com/office/drawing/2014/main" id="{F4B08642-8A38-4249-BCEB-AC2C3F2330CF}"/>
              </a:ext>
            </a:extLst>
          </p:cNvPr>
          <p:cNvSpPr>
            <a:spLocks noGrp="1"/>
          </p:cNvSpPr>
          <p:nvPr>
            <p:ph idx="1"/>
          </p:nvPr>
        </p:nvSpPr>
        <p:spPr/>
        <p:txBody>
          <a:bodyPr>
            <a:normAutofit fontScale="92500" lnSpcReduction="20000"/>
          </a:bodyPr>
          <a:lstStyle/>
          <a:p>
            <a:pPr marL="0" indent="0" algn="just">
              <a:buNone/>
            </a:pPr>
            <a:r>
              <a:rPr lang="en-US" dirty="0" err="1"/>
              <a:t>Kepada</a:t>
            </a:r>
            <a:r>
              <a:rPr lang="en-US" dirty="0"/>
              <a:t> </a:t>
            </a:r>
            <a:r>
              <a:rPr lang="en-US" dirty="0" err="1"/>
              <a:t>Wajib</a:t>
            </a:r>
            <a:r>
              <a:rPr lang="en-US" dirty="0"/>
              <a:t> </a:t>
            </a:r>
            <a:r>
              <a:rPr lang="en-US" dirty="0" err="1"/>
              <a:t>Pajak</a:t>
            </a:r>
            <a:r>
              <a:rPr lang="en-US" dirty="0"/>
              <a:t> </a:t>
            </a:r>
            <a:r>
              <a:rPr lang="en-US" dirty="0" err="1"/>
              <a:t>badan</a:t>
            </a:r>
            <a:r>
              <a:rPr lang="en-US" dirty="0"/>
              <a:t> </a:t>
            </a:r>
            <a:r>
              <a:rPr lang="en-US" dirty="0" err="1"/>
              <a:t>dalam</a:t>
            </a:r>
            <a:r>
              <a:rPr lang="en-US" dirty="0"/>
              <a:t> </a:t>
            </a:r>
            <a:r>
              <a:rPr lang="en-US" dirty="0" err="1"/>
              <a:t>negeri</a:t>
            </a:r>
            <a:r>
              <a:rPr lang="en-US" dirty="0"/>
              <a:t> </a:t>
            </a:r>
            <a:r>
              <a:rPr lang="en-US" dirty="0" err="1"/>
              <a:t>berbentuk</a:t>
            </a:r>
            <a:r>
              <a:rPr lang="en-US" dirty="0"/>
              <a:t> </a:t>
            </a:r>
            <a:r>
              <a:rPr lang="en-US" dirty="0" err="1"/>
              <a:t>perseroan</a:t>
            </a:r>
            <a:r>
              <a:rPr lang="en-US" dirty="0"/>
              <a:t> </a:t>
            </a:r>
            <a:r>
              <a:rPr lang="en-US" dirty="0" err="1"/>
              <a:t>terbatas</a:t>
            </a:r>
            <a:r>
              <a:rPr lang="en-US" dirty="0"/>
              <a:t> </a:t>
            </a:r>
            <a:r>
              <a:rPr lang="en-US" dirty="0" err="1"/>
              <a:t>dan</a:t>
            </a:r>
            <a:r>
              <a:rPr lang="en-US" dirty="0"/>
              <a:t> </a:t>
            </a:r>
            <a:r>
              <a:rPr lang="en-US" dirty="0" err="1"/>
              <a:t>koperasi</a:t>
            </a:r>
            <a:r>
              <a:rPr lang="en-US" dirty="0"/>
              <a:t> yang </a:t>
            </a:r>
            <a:r>
              <a:rPr lang="en-US" dirty="0" err="1"/>
              <a:t>melakukan</a:t>
            </a:r>
            <a:r>
              <a:rPr lang="en-US" dirty="0"/>
              <a:t> </a:t>
            </a:r>
            <a:r>
              <a:rPr lang="en-US" dirty="0" err="1"/>
              <a:t>penanaman</a:t>
            </a:r>
            <a:r>
              <a:rPr lang="en-US" dirty="0"/>
              <a:t> modal di </a:t>
            </a:r>
            <a:r>
              <a:rPr lang="en-US" dirty="0" err="1"/>
              <a:t>bidang-bidang</a:t>
            </a:r>
            <a:r>
              <a:rPr lang="en-US" dirty="0"/>
              <a:t> </a:t>
            </a:r>
            <a:r>
              <a:rPr lang="en-US" dirty="0" err="1"/>
              <a:t>usaha</a:t>
            </a:r>
            <a:r>
              <a:rPr lang="en-US" dirty="0"/>
              <a:t> </a:t>
            </a:r>
            <a:r>
              <a:rPr lang="en-US" dirty="0" err="1"/>
              <a:t>tertentu</a:t>
            </a:r>
            <a:r>
              <a:rPr lang="en-US" dirty="0"/>
              <a:t> </a:t>
            </a:r>
            <a:r>
              <a:rPr lang="en-US" dirty="0" err="1"/>
              <a:t>dan</a:t>
            </a:r>
            <a:r>
              <a:rPr lang="en-US" dirty="0"/>
              <a:t>/</a:t>
            </a:r>
            <a:r>
              <a:rPr lang="en-US" dirty="0" err="1"/>
              <a:t>atau</a:t>
            </a:r>
            <a:r>
              <a:rPr lang="en-US" dirty="0"/>
              <a:t> di </a:t>
            </a:r>
            <a:r>
              <a:rPr lang="en-US" dirty="0" err="1"/>
              <a:t>daerah-daerah</a:t>
            </a:r>
            <a:r>
              <a:rPr lang="en-US" dirty="0"/>
              <a:t> </a:t>
            </a:r>
            <a:r>
              <a:rPr lang="en-US" dirty="0" err="1"/>
              <a:t>tertentu</a:t>
            </a:r>
            <a:r>
              <a:rPr lang="en-US" dirty="0"/>
              <a:t> yang </a:t>
            </a:r>
            <a:r>
              <a:rPr lang="en-US" dirty="0" err="1"/>
              <a:t>mendapat</a:t>
            </a:r>
            <a:r>
              <a:rPr lang="en-US" dirty="0"/>
              <a:t> </a:t>
            </a:r>
            <a:r>
              <a:rPr lang="en-US" dirty="0" err="1"/>
              <a:t>prioritas</a:t>
            </a:r>
            <a:r>
              <a:rPr lang="en-US" dirty="0"/>
              <a:t> </a:t>
            </a:r>
            <a:r>
              <a:rPr lang="en-US" dirty="0" err="1"/>
              <a:t>tinggi</a:t>
            </a:r>
            <a:r>
              <a:rPr lang="en-US" dirty="0"/>
              <a:t> </a:t>
            </a:r>
            <a:r>
              <a:rPr lang="en-US" dirty="0" err="1"/>
              <a:t>dalam</a:t>
            </a:r>
            <a:r>
              <a:rPr lang="en-US" dirty="0"/>
              <a:t> </a:t>
            </a:r>
            <a:r>
              <a:rPr lang="en-US" dirty="0" err="1"/>
              <a:t>skala</a:t>
            </a:r>
            <a:r>
              <a:rPr lang="en-US" dirty="0"/>
              <a:t> </a:t>
            </a:r>
            <a:r>
              <a:rPr lang="en-US" dirty="0" err="1"/>
              <a:t>nasional</a:t>
            </a:r>
            <a:r>
              <a:rPr lang="en-US" dirty="0"/>
              <a:t> </a:t>
            </a:r>
            <a:r>
              <a:rPr lang="en-US" dirty="0" err="1"/>
              <a:t>dapat</a:t>
            </a:r>
            <a:r>
              <a:rPr lang="en-US" dirty="0"/>
              <a:t> </a:t>
            </a:r>
            <a:r>
              <a:rPr lang="en-US" dirty="0" err="1"/>
              <a:t>diberikan</a:t>
            </a:r>
            <a:r>
              <a:rPr lang="en-US" dirty="0"/>
              <a:t> </a:t>
            </a:r>
            <a:r>
              <a:rPr lang="en-US" dirty="0" err="1"/>
              <a:t>fasilitas</a:t>
            </a:r>
            <a:r>
              <a:rPr lang="en-US" dirty="0"/>
              <a:t> </a:t>
            </a:r>
            <a:r>
              <a:rPr lang="en-US" dirty="0" err="1"/>
              <a:t>perpajakan</a:t>
            </a:r>
            <a:r>
              <a:rPr lang="en-US" dirty="0"/>
              <a:t> </a:t>
            </a:r>
            <a:r>
              <a:rPr lang="en-US" dirty="0" err="1"/>
              <a:t>dalam</a:t>
            </a:r>
            <a:r>
              <a:rPr lang="en-US" dirty="0"/>
              <a:t> </a:t>
            </a:r>
            <a:r>
              <a:rPr lang="en-US" dirty="0" err="1"/>
              <a:t>bentuk</a:t>
            </a:r>
            <a:r>
              <a:rPr lang="en-US" dirty="0"/>
              <a:t>:</a:t>
            </a:r>
            <a:endParaRPr lang="id-ID" dirty="0"/>
          </a:p>
          <a:p>
            <a:pPr marL="514350" indent="-514350" algn="just">
              <a:buFont typeface="+mj-lt"/>
              <a:buAutoNum type="alphaLcPeriod"/>
            </a:pPr>
            <a:r>
              <a:rPr lang="en-US" dirty="0" err="1"/>
              <a:t>pengurangan</a:t>
            </a:r>
            <a:r>
              <a:rPr lang="en-US" dirty="0"/>
              <a:t> </a:t>
            </a:r>
            <a:r>
              <a:rPr lang="en-US" dirty="0" err="1"/>
              <a:t>penghasilan</a:t>
            </a:r>
            <a:r>
              <a:rPr lang="en-US" dirty="0"/>
              <a:t> </a:t>
            </a:r>
            <a:r>
              <a:rPr lang="en-US" dirty="0" err="1"/>
              <a:t>neto</a:t>
            </a:r>
            <a:r>
              <a:rPr lang="en-US" dirty="0"/>
              <a:t> </a:t>
            </a:r>
            <a:r>
              <a:rPr lang="en-US" dirty="0" err="1"/>
              <a:t>sebesar</a:t>
            </a:r>
            <a:r>
              <a:rPr lang="en-US" dirty="0"/>
              <a:t> 30% (</a:t>
            </a:r>
            <a:r>
              <a:rPr lang="en-US" dirty="0" err="1"/>
              <a:t>tiga</a:t>
            </a:r>
            <a:r>
              <a:rPr lang="en-US" dirty="0"/>
              <a:t> </a:t>
            </a:r>
            <a:r>
              <a:rPr lang="en-US" dirty="0" err="1"/>
              <a:t>puluh</a:t>
            </a:r>
            <a:r>
              <a:rPr lang="en-US" dirty="0"/>
              <a:t> </a:t>
            </a:r>
            <a:r>
              <a:rPr lang="en-US" dirty="0" err="1"/>
              <a:t>persen</a:t>
            </a:r>
            <a:r>
              <a:rPr lang="en-US" dirty="0"/>
              <a:t>) </a:t>
            </a:r>
            <a:r>
              <a:rPr lang="en-US" dirty="0" err="1"/>
              <a:t>dari</a:t>
            </a:r>
            <a:r>
              <a:rPr lang="en-US" dirty="0"/>
              <a:t> </a:t>
            </a:r>
            <a:r>
              <a:rPr lang="en-US" dirty="0" err="1"/>
              <a:t>jumlah</a:t>
            </a:r>
            <a:r>
              <a:rPr lang="en-US" dirty="0"/>
              <a:t> </a:t>
            </a:r>
            <a:r>
              <a:rPr lang="en-US" dirty="0" err="1"/>
              <a:t>Penanaman</a:t>
            </a:r>
            <a:r>
              <a:rPr lang="en-US" dirty="0"/>
              <a:t> Modal, </a:t>
            </a:r>
            <a:r>
              <a:rPr lang="en-US" dirty="0" err="1"/>
              <a:t>dibebankan</a:t>
            </a:r>
            <a:r>
              <a:rPr lang="en-US" dirty="0"/>
              <a:t> </a:t>
            </a:r>
            <a:r>
              <a:rPr lang="en-US" dirty="0" err="1"/>
              <a:t>selama</a:t>
            </a:r>
            <a:r>
              <a:rPr lang="en-US" dirty="0"/>
              <a:t> 6 (</a:t>
            </a:r>
            <a:r>
              <a:rPr lang="en-US" dirty="0" err="1"/>
              <a:t>enam</a:t>
            </a:r>
            <a:r>
              <a:rPr lang="en-US" dirty="0"/>
              <a:t>) </a:t>
            </a:r>
            <a:r>
              <a:rPr lang="en-US" dirty="0" err="1"/>
              <a:t>tahun</a:t>
            </a:r>
            <a:r>
              <a:rPr lang="en-US" dirty="0"/>
              <a:t> </a:t>
            </a:r>
            <a:r>
              <a:rPr lang="en-US" dirty="0" err="1"/>
              <a:t>masing-masing</a:t>
            </a:r>
            <a:r>
              <a:rPr lang="en-US" dirty="0"/>
              <a:t> </a:t>
            </a:r>
            <a:r>
              <a:rPr lang="en-US" dirty="0" err="1"/>
              <a:t>sebesar</a:t>
            </a:r>
            <a:r>
              <a:rPr lang="en-US" dirty="0"/>
              <a:t> 5% (lima </a:t>
            </a:r>
            <a:r>
              <a:rPr lang="en-US" dirty="0" err="1"/>
              <a:t>persen</a:t>
            </a:r>
            <a:r>
              <a:rPr lang="en-US" dirty="0"/>
              <a:t>) per </a:t>
            </a:r>
            <a:r>
              <a:rPr lang="en-US" dirty="0" err="1"/>
              <a:t>tahun</a:t>
            </a:r>
            <a:r>
              <a:rPr lang="en-US" dirty="0"/>
              <a:t>.</a:t>
            </a:r>
            <a:endParaRPr lang="id-ID" dirty="0"/>
          </a:p>
          <a:p>
            <a:pPr marL="514350" indent="-514350" algn="just">
              <a:buFont typeface="+mj-lt"/>
              <a:buAutoNum type="alphaLcPeriod"/>
            </a:pPr>
            <a:r>
              <a:rPr lang="fr-FR" dirty="0" err="1"/>
              <a:t>penyusutan</a:t>
            </a:r>
            <a:r>
              <a:rPr lang="fr-FR" dirty="0"/>
              <a:t> dan </a:t>
            </a:r>
            <a:r>
              <a:rPr lang="fr-FR" dirty="0" err="1"/>
              <a:t>amortisasi</a:t>
            </a:r>
            <a:r>
              <a:rPr lang="fr-FR" dirty="0"/>
              <a:t> yang </a:t>
            </a:r>
            <a:r>
              <a:rPr lang="fr-FR" dirty="0" err="1"/>
              <a:t>dipercepat</a:t>
            </a:r>
            <a:r>
              <a:rPr lang="fr-FR" dirty="0"/>
              <a:t>;</a:t>
            </a:r>
            <a:endParaRPr lang="id-ID" dirty="0"/>
          </a:p>
          <a:p>
            <a:pPr marL="514350" indent="-514350" algn="just">
              <a:buFont typeface="+mj-lt"/>
              <a:buAutoNum type="alphaLcPeriod"/>
            </a:pPr>
            <a:r>
              <a:rPr lang="fr-FR" dirty="0" err="1"/>
              <a:t>kompensasi</a:t>
            </a:r>
            <a:r>
              <a:rPr lang="fr-FR" dirty="0"/>
              <a:t> </a:t>
            </a:r>
            <a:r>
              <a:rPr lang="fr-FR" dirty="0" err="1"/>
              <a:t>kerugian</a:t>
            </a:r>
            <a:r>
              <a:rPr lang="fr-FR" dirty="0"/>
              <a:t> yang </a:t>
            </a:r>
            <a:r>
              <a:rPr lang="fr-FR" dirty="0" err="1"/>
              <a:t>lebih</a:t>
            </a:r>
            <a:r>
              <a:rPr lang="fr-FR" dirty="0"/>
              <a:t> lama, </a:t>
            </a:r>
            <a:r>
              <a:rPr lang="fr-FR" dirty="0" err="1"/>
              <a:t>tetapi</a:t>
            </a:r>
            <a:r>
              <a:rPr lang="fr-FR" dirty="0"/>
              <a:t> </a:t>
            </a:r>
            <a:r>
              <a:rPr lang="fr-FR" dirty="0" err="1"/>
              <a:t>tidak</a:t>
            </a:r>
            <a:r>
              <a:rPr lang="fr-FR" dirty="0"/>
              <a:t> </a:t>
            </a:r>
            <a:r>
              <a:rPr lang="fr-FR" dirty="0" err="1"/>
              <a:t>lebih</a:t>
            </a:r>
            <a:r>
              <a:rPr lang="fr-FR" dirty="0"/>
              <a:t> dari 10 (</a:t>
            </a:r>
            <a:r>
              <a:rPr lang="fr-FR" dirty="0" err="1"/>
              <a:t>sepuluh</a:t>
            </a:r>
            <a:r>
              <a:rPr lang="fr-FR" dirty="0"/>
              <a:t>) </a:t>
            </a:r>
            <a:r>
              <a:rPr lang="fr-FR" dirty="0" err="1"/>
              <a:t>tahun</a:t>
            </a:r>
            <a:r>
              <a:rPr lang="fr-FR" dirty="0"/>
              <a:t>; dan</a:t>
            </a:r>
            <a:endParaRPr lang="id-ID" dirty="0"/>
          </a:p>
          <a:p>
            <a:pPr marL="514350" indent="-514350" algn="just">
              <a:buFont typeface="+mj-lt"/>
              <a:buAutoNum type="alphaLcPeriod"/>
            </a:pPr>
            <a:r>
              <a:rPr lang="fr-FR" dirty="0" err="1"/>
              <a:t>Pengenaan</a:t>
            </a:r>
            <a:r>
              <a:rPr lang="fr-FR" dirty="0"/>
              <a:t> </a:t>
            </a:r>
            <a:r>
              <a:rPr lang="fr-FR" dirty="0" err="1"/>
              <a:t>Pajak</a:t>
            </a:r>
            <a:r>
              <a:rPr lang="fr-FR" dirty="0"/>
              <a:t> </a:t>
            </a:r>
            <a:r>
              <a:rPr lang="fr-FR" dirty="0" err="1"/>
              <a:t>Penghasilan</a:t>
            </a:r>
            <a:r>
              <a:rPr lang="fr-FR" dirty="0"/>
              <a:t> </a:t>
            </a:r>
            <a:r>
              <a:rPr lang="fr-FR" dirty="0" err="1"/>
              <a:t>atas</a:t>
            </a:r>
            <a:r>
              <a:rPr lang="fr-FR" dirty="0"/>
              <a:t> </a:t>
            </a:r>
            <a:r>
              <a:rPr lang="fr-FR" dirty="0" err="1"/>
              <a:t>deviden</a:t>
            </a:r>
            <a:r>
              <a:rPr lang="fr-FR" dirty="0"/>
              <a:t> yang </a:t>
            </a:r>
            <a:r>
              <a:rPr lang="fr-FR" dirty="0" err="1"/>
              <a:t>dibayarkan</a:t>
            </a:r>
            <a:r>
              <a:rPr lang="fr-FR" dirty="0"/>
              <a:t> </a:t>
            </a:r>
            <a:r>
              <a:rPr lang="fr-FR" dirty="0" err="1"/>
              <a:t>kepada</a:t>
            </a:r>
            <a:r>
              <a:rPr lang="fr-FR" dirty="0"/>
              <a:t> </a:t>
            </a:r>
            <a:r>
              <a:rPr lang="fr-FR" dirty="0" err="1"/>
              <a:t>Subjek</a:t>
            </a:r>
            <a:r>
              <a:rPr lang="fr-FR" dirty="0"/>
              <a:t> </a:t>
            </a:r>
            <a:r>
              <a:rPr lang="fr-FR" dirty="0" err="1"/>
              <a:t>Pajak</a:t>
            </a:r>
            <a:r>
              <a:rPr lang="fr-FR" dirty="0"/>
              <a:t> </a:t>
            </a:r>
            <a:r>
              <a:rPr lang="fr-FR" dirty="0" err="1"/>
              <a:t>Luar</a:t>
            </a:r>
            <a:r>
              <a:rPr lang="fr-FR" dirty="0"/>
              <a:t> </a:t>
            </a:r>
            <a:r>
              <a:rPr lang="fr-FR" dirty="0" err="1"/>
              <a:t>Negeri</a:t>
            </a:r>
            <a:r>
              <a:rPr lang="fr-FR" dirty="0"/>
              <a:t> </a:t>
            </a:r>
            <a:r>
              <a:rPr lang="fr-FR" dirty="0" err="1"/>
              <a:t>sebesar</a:t>
            </a:r>
            <a:r>
              <a:rPr lang="fr-FR" dirty="0"/>
              <a:t> 10% (</a:t>
            </a:r>
            <a:r>
              <a:rPr lang="fr-FR" dirty="0" err="1"/>
              <a:t>sepuluh</a:t>
            </a:r>
            <a:r>
              <a:rPr lang="fr-FR" dirty="0"/>
              <a:t> </a:t>
            </a:r>
            <a:r>
              <a:rPr lang="fr-FR" dirty="0" err="1"/>
              <a:t>persen</a:t>
            </a:r>
            <a:r>
              <a:rPr lang="fr-FR" dirty="0"/>
              <a:t>), </a:t>
            </a:r>
            <a:r>
              <a:rPr lang="fr-FR" dirty="0" err="1"/>
              <a:t>atau</a:t>
            </a:r>
            <a:r>
              <a:rPr lang="fr-FR" dirty="0"/>
              <a:t> tarif yang </a:t>
            </a:r>
            <a:r>
              <a:rPr lang="fr-FR" dirty="0" err="1"/>
              <a:t>lebih</a:t>
            </a:r>
            <a:r>
              <a:rPr lang="fr-FR" dirty="0"/>
              <a:t> </a:t>
            </a:r>
            <a:r>
              <a:rPr lang="fr-FR" dirty="0" err="1"/>
              <a:t>rendah</a:t>
            </a:r>
            <a:r>
              <a:rPr lang="fr-FR" dirty="0"/>
              <a:t> </a:t>
            </a:r>
            <a:r>
              <a:rPr lang="fr-FR" dirty="0" err="1"/>
              <a:t>menurut</a:t>
            </a:r>
            <a:r>
              <a:rPr lang="fr-FR" dirty="0"/>
              <a:t> </a:t>
            </a:r>
            <a:r>
              <a:rPr lang="fr-FR" dirty="0" err="1"/>
              <a:t>Persetujuan</a:t>
            </a:r>
            <a:r>
              <a:rPr lang="fr-FR" dirty="0"/>
              <a:t> </a:t>
            </a:r>
            <a:r>
              <a:rPr lang="fr-FR" dirty="0" err="1"/>
              <a:t>Penghindaran</a:t>
            </a:r>
            <a:r>
              <a:rPr lang="fr-FR" dirty="0"/>
              <a:t> </a:t>
            </a:r>
            <a:r>
              <a:rPr lang="fr-FR" dirty="0" err="1"/>
              <a:t>Pajak</a:t>
            </a:r>
            <a:r>
              <a:rPr lang="fr-FR" dirty="0"/>
              <a:t> </a:t>
            </a:r>
            <a:r>
              <a:rPr lang="fr-FR" dirty="0" err="1"/>
              <a:t>Berganda</a:t>
            </a:r>
            <a:r>
              <a:rPr lang="fr-FR" dirty="0"/>
              <a:t> yang </a:t>
            </a:r>
            <a:r>
              <a:rPr lang="fr-FR" dirty="0" err="1"/>
              <a:t>berlaku</a:t>
            </a:r>
            <a:r>
              <a:rPr lang="fr-FR" dirty="0"/>
              <a:t>.</a:t>
            </a:r>
            <a:endParaRPr lang="id-ID" dirty="0"/>
          </a:p>
          <a:p>
            <a:pPr marL="0" indent="0">
              <a:buNone/>
            </a:pPr>
            <a:endParaRPr lang="id-ID" dirty="0"/>
          </a:p>
        </p:txBody>
      </p:sp>
    </p:spTree>
    <p:extLst>
      <p:ext uri="{BB962C8B-B14F-4D97-AF65-F5344CB8AC3E}">
        <p14:creationId xmlns:p14="http://schemas.microsoft.com/office/powerpoint/2010/main" val="32739156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9CB8F6-EA30-4ABE-8219-1F9C17853F82}"/>
              </a:ext>
            </a:extLst>
          </p:cNvPr>
          <p:cNvSpPr>
            <a:spLocks noGrp="1"/>
          </p:cNvSpPr>
          <p:nvPr>
            <p:ph idx="1"/>
          </p:nvPr>
        </p:nvSpPr>
        <p:spPr>
          <a:xfrm>
            <a:off x="838200" y="487155"/>
            <a:ext cx="10515600" cy="4351338"/>
          </a:xfrm>
        </p:spPr>
        <p:txBody>
          <a:bodyPr/>
          <a:lstStyle/>
          <a:p>
            <a:pPr marL="0" indent="0">
              <a:buNone/>
            </a:pPr>
            <a:r>
              <a:rPr lang="fr-FR" b="1" dirty="0" err="1"/>
              <a:t>Penetapan</a:t>
            </a:r>
            <a:r>
              <a:rPr lang="fr-FR" b="1" dirty="0"/>
              <a:t> </a:t>
            </a:r>
            <a:r>
              <a:rPr lang="fr-FR" b="1" dirty="0" err="1"/>
              <a:t>Usaha</a:t>
            </a:r>
            <a:r>
              <a:rPr lang="fr-FR" b="1" dirty="0"/>
              <a:t> dan </a:t>
            </a:r>
            <a:r>
              <a:rPr lang="fr-FR" b="1" dirty="0" err="1"/>
              <a:t>Daerah</a:t>
            </a:r>
            <a:r>
              <a:rPr lang="fr-FR" b="1" dirty="0"/>
              <a:t> </a:t>
            </a:r>
            <a:r>
              <a:rPr lang="fr-FR" b="1" dirty="0" err="1"/>
              <a:t>Tertentu</a:t>
            </a:r>
            <a:endParaRPr lang="id-ID" dirty="0"/>
          </a:p>
          <a:p>
            <a:pPr marL="0" indent="0">
              <a:buNone/>
            </a:pPr>
            <a:r>
              <a:rPr lang="fr-FR" dirty="0" err="1"/>
              <a:t>Fasilitas</a:t>
            </a:r>
            <a:r>
              <a:rPr lang="fr-FR" dirty="0"/>
              <a:t> </a:t>
            </a:r>
            <a:r>
              <a:rPr lang="fr-FR" dirty="0" err="1"/>
              <a:t>perpajakan</a:t>
            </a:r>
            <a:r>
              <a:rPr lang="fr-FR" dirty="0"/>
              <a:t> yang </a:t>
            </a:r>
            <a:r>
              <a:rPr lang="fr-FR" dirty="0" err="1"/>
              <a:t>kepada</a:t>
            </a:r>
            <a:r>
              <a:rPr lang="fr-FR" dirty="0"/>
              <a:t> </a:t>
            </a:r>
            <a:r>
              <a:rPr lang="fr-FR" dirty="0" err="1"/>
              <a:t>Wajib</a:t>
            </a:r>
            <a:r>
              <a:rPr lang="fr-FR" dirty="0"/>
              <a:t> </a:t>
            </a:r>
            <a:r>
              <a:rPr lang="fr-FR" dirty="0" err="1"/>
              <a:t>Pajak</a:t>
            </a:r>
            <a:r>
              <a:rPr lang="fr-FR" dirty="0"/>
              <a:t> yang </a:t>
            </a:r>
            <a:r>
              <a:rPr lang="fr-FR" dirty="0" err="1"/>
              <a:t>melakukan</a:t>
            </a:r>
            <a:r>
              <a:rPr lang="fr-FR" dirty="0"/>
              <a:t> </a:t>
            </a:r>
            <a:r>
              <a:rPr lang="fr-FR" dirty="0" err="1"/>
              <a:t>penanaman</a:t>
            </a:r>
            <a:r>
              <a:rPr lang="fr-FR" dirty="0"/>
              <a:t> modal di </a:t>
            </a:r>
            <a:r>
              <a:rPr lang="fr-FR" dirty="0" err="1"/>
              <a:t>bidang-bidang</a:t>
            </a:r>
            <a:r>
              <a:rPr lang="fr-FR" dirty="0"/>
              <a:t> </a:t>
            </a:r>
            <a:r>
              <a:rPr lang="fr-FR" dirty="0" err="1"/>
              <a:t>usaha</a:t>
            </a:r>
            <a:r>
              <a:rPr lang="fr-FR" dirty="0"/>
              <a:t> </a:t>
            </a:r>
            <a:r>
              <a:rPr lang="fr-FR" dirty="0" err="1"/>
              <a:t>tertentu</a:t>
            </a:r>
            <a:r>
              <a:rPr lang="fr-FR" dirty="0"/>
              <a:t> dan </a:t>
            </a:r>
            <a:r>
              <a:rPr lang="fr-FR" dirty="0" err="1"/>
              <a:t>atau</a:t>
            </a:r>
            <a:r>
              <a:rPr lang="fr-FR" dirty="0"/>
              <a:t> di </a:t>
            </a:r>
            <a:r>
              <a:rPr lang="fr-FR" dirty="0" err="1"/>
              <a:t>daerah-daerah</a:t>
            </a:r>
            <a:r>
              <a:rPr lang="fr-FR" dirty="0"/>
              <a:t> </a:t>
            </a:r>
            <a:r>
              <a:rPr lang="fr-FR" dirty="0" err="1"/>
              <a:t>tertentu</a:t>
            </a:r>
            <a:r>
              <a:rPr lang="fr-FR" dirty="0"/>
              <a:t> </a:t>
            </a:r>
            <a:r>
              <a:rPr lang="fr-FR" dirty="0" err="1"/>
              <a:t>ditetapkan</a:t>
            </a:r>
            <a:r>
              <a:rPr lang="fr-FR" dirty="0"/>
              <a:t> </a:t>
            </a:r>
            <a:r>
              <a:rPr lang="fr-FR" dirty="0" err="1"/>
              <a:t>oleh</a:t>
            </a:r>
            <a:r>
              <a:rPr lang="fr-FR" dirty="0"/>
              <a:t> </a:t>
            </a:r>
            <a:r>
              <a:rPr lang="fr-FR" dirty="0" err="1"/>
              <a:t>Peraturan</a:t>
            </a:r>
            <a:r>
              <a:rPr lang="fr-FR" dirty="0"/>
              <a:t> </a:t>
            </a:r>
            <a:r>
              <a:rPr lang="fr-FR" dirty="0" err="1"/>
              <a:t>Pemerintah</a:t>
            </a:r>
            <a:r>
              <a:rPr lang="fr-FR" dirty="0"/>
              <a:t>.</a:t>
            </a:r>
            <a:endParaRPr lang="id-ID" dirty="0"/>
          </a:p>
          <a:p>
            <a:endParaRPr lang="en-US" dirty="0"/>
          </a:p>
          <a:p>
            <a:endParaRPr lang="id-ID" dirty="0"/>
          </a:p>
        </p:txBody>
      </p:sp>
    </p:spTree>
    <p:extLst>
      <p:ext uri="{BB962C8B-B14F-4D97-AF65-F5344CB8AC3E}">
        <p14:creationId xmlns:p14="http://schemas.microsoft.com/office/powerpoint/2010/main" val="9902180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F6BDA-E78A-43F8-BD91-F7B9EEB806C1}"/>
              </a:ext>
            </a:extLst>
          </p:cNvPr>
          <p:cNvSpPr>
            <a:spLocks noGrp="1"/>
          </p:cNvSpPr>
          <p:nvPr>
            <p:ph type="title"/>
          </p:nvPr>
        </p:nvSpPr>
        <p:spPr/>
        <p:txBody>
          <a:bodyPr/>
          <a:lstStyle/>
          <a:p>
            <a:r>
              <a:rPr lang="en-US" b="1" dirty="0"/>
              <a:t>BAB 12 </a:t>
            </a:r>
            <a:r>
              <a:rPr lang="id-ID" b="1" dirty="0"/>
              <a:t>ADMINISTRASI PELAPORAN DAN PEMBAYARAN</a:t>
            </a:r>
            <a:endParaRPr lang="id-ID" dirty="0"/>
          </a:p>
        </p:txBody>
      </p:sp>
      <p:sp>
        <p:nvSpPr>
          <p:cNvPr id="3" name="Content Placeholder 2">
            <a:extLst>
              <a:ext uri="{FF2B5EF4-FFF2-40B4-BE49-F238E27FC236}">
                <a16:creationId xmlns:a16="http://schemas.microsoft.com/office/drawing/2014/main" id="{09E33D66-4302-49A0-99B9-D359E73B16F9}"/>
              </a:ext>
            </a:extLst>
          </p:cNvPr>
          <p:cNvSpPr>
            <a:spLocks noGrp="1"/>
          </p:cNvSpPr>
          <p:nvPr>
            <p:ph idx="1"/>
          </p:nvPr>
        </p:nvSpPr>
        <p:spPr/>
        <p:txBody>
          <a:bodyPr/>
          <a:lstStyle/>
          <a:p>
            <a:pPr marL="0" indent="0">
              <a:buNone/>
            </a:pPr>
            <a:r>
              <a:rPr lang="id-ID" b="1" dirty="0"/>
              <a:t>Sub Pokok Bahasan :</a:t>
            </a:r>
            <a:endParaRPr lang="id-ID" dirty="0"/>
          </a:p>
          <a:p>
            <a:r>
              <a:rPr lang="en-US" dirty="0" err="1"/>
              <a:t>Administrasi</a:t>
            </a:r>
            <a:r>
              <a:rPr lang="en-US" dirty="0"/>
              <a:t> </a:t>
            </a:r>
            <a:r>
              <a:rPr lang="en-US" dirty="0" err="1"/>
              <a:t>Pelaporan</a:t>
            </a:r>
            <a:r>
              <a:rPr lang="en-US" dirty="0"/>
              <a:t> </a:t>
            </a:r>
            <a:r>
              <a:rPr lang="en-US" dirty="0" err="1"/>
              <a:t>dan</a:t>
            </a:r>
            <a:r>
              <a:rPr lang="en-US" dirty="0"/>
              <a:t> </a:t>
            </a:r>
            <a:r>
              <a:rPr lang="en-US" dirty="0" err="1"/>
              <a:t>Pembayaran</a:t>
            </a:r>
            <a:r>
              <a:rPr lang="id-ID" dirty="0"/>
              <a:t> SPT Tahunan PPh Badan</a:t>
            </a:r>
          </a:p>
          <a:p>
            <a:pPr marL="0" indent="0">
              <a:buNone/>
            </a:pPr>
            <a:endParaRPr lang="id-ID" dirty="0"/>
          </a:p>
        </p:txBody>
      </p:sp>
    </p:spTree>
    <p:extLst>
      <p:ext uri="{BB962C8B-B14F-4D97-AF65-F5344CB8AC3E}">
        <p14:creationId xmlns:p14="http://schemas.microsoft.com/office/powerpoint/2010/main" val="32659047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CF003-4F22-490F-8761-D414538B34AE}"/>
              </a:ext>
            </a:extLst>
          </p:cNvPr>
          <p:cNvSpPr>
            <a:spLocks noGrp="1"/>
          </p:cNvSpPr>
          <p:nvPr>
            <p:ph type="title"/>
          </p:nvPr>
        </p:nvSpPr>
        <p:spPr/>
        <p:txBody>
          <a:bodyPr/>
          <a:lstStyle/>
          <a:p>
            <a:r>
              <a:rPr lang="id-ID" b="1" dirty="0"/>
              <a:t>PENYETORAN  DAN PELAPORAN</a:t>
            </a:r>
            <a:endParaRPr lang="id-ID" dirty="0"/>
          </a:p>
        </p:txBody>
      </p:sp>
      <p:sp>
        <p:nvSpPr>
          <p:cNvPr id="4" name="Rectangle 2">
            <a:extLst>
              <a:ext uri="{FF2B5EF4-FFF2-40B4-BE49-F238E27FC236}">
                <a16:creationId xmlns:a16="http://schemas.microsoft.com/office/drawing/2014/main" id="{EC7574E7-B6FB-4990-97DF-7656E01DD9BA}"/>
              </a:ext>
            </a:extLst>
          </p:cNvPr>
          <p:cNvSpPr>
            <a:spLocks noChangeArrowheads="1"/>
          </p:cNvSpPr>
          <p:nvPr/>
        </p:nvSpPr>
        <p:spPr bwMode="auto">
          <a:xfrm>
            <a:off x="3114261" y="169068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d-ID"/>
          </a:p>
        </p:txBody>
      </p:sp>
      <p:pic>
        <p:nvPicPr>
          <p:cNvPr id="16385" name="Picture 1">
            <a:extLst>
              <a:ext uri="{FF2B5EF4-FFF2-40B4-BE49-F238E27FC236}">
                <a16:creationId xmlns:a16="http://schemas.microsoft.com/office/drawing/2014/main" id="{C3A6DA4E-F69D-410E-A4CF-83359677A9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4261" y="1690688"/>
            <a:ext cx="5535613" cy="2954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5036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3">
            <a:extLst>
              <a:ext uri="{FF2B5EF4-FFF2-40B4-BE49-F238E27FC236}">
                <a16:creationId xmlns:a16="http://schemas.microsoft.com/office/drawing/2014/main" id="{46284DD5-3BB2-42E5-B2E5-52275D92CD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3775" y="477079"/>
            <a:ext cx="5127625" cy="424815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201041F8-78AB-4E85-9C6E-36EB5B776380}"/>
              </a:ext>
            </a:extLst>
          </p:cNvPr>
          <p:cNvSpPr>
            <a:spLocks noGrp="1"/>
          </p:cNvSpPr>
          <p:nvPr>
            <p:ph type="title"/>
          </p:nvPr>
        </p:nvSpPr>
        <p:spPr>
          <a:xfrm>
            <a:off x="957470" y="5055358"/>
            <a:ext cx="10515600" cy="1325563"/>
          </a:xfrm>
        </p:spPr>
        <p:txBody>
          <a:bodyPr>
            <a:normAutofit/>
          </a:bodyPr>
          <a:lstStyle/>
          <a:p>
            <a:r>
              <a:rPr lang="en-US" sz="1600" b="1" i="1" dirty="0"/>
              <a:t>*) </a:t>
            </a:r>
            <a:r>
              <a:rPr lang="en-US" sz="1600" b="1" i="1" dirty="0" err="1"/>
              <a:t>sekarang</a:t>
            </a:r>
            <a:r>
              <a:rPr lang="en-US" sz="1600" b="1" i="1" dirty="0"/>
              <a:t> </a:t>
            </a:r>
            <a:r>
              <a:rPr lang="en-US" sz="1600" b="1" i="1" dirty="0" err="1"/>
              <a:t>sudah</a:t>
            </a:r>
            <a:r>
              <a:rPr lang="en-US" sz="1600" b="1" i="1" dirty="0"/>
              <a:t> </a:t>
            </a:r>
            <a:r>
              <a:rPr lang="en-US" sz="1600" b="1" i="1" dirty="0" err="1"/>
              <a:t>menggukan</a:t>
            </a:r>
            <a:r>
              <a:rPr lang="en-US" sz="1600" b="1" i="1" dirty="0"/>
              <a:t> </a:t>
            </a:r>
            <a:r>
              <a:rPr lang="en-US" sz="1600" b="1" i="1" dirty="0" err="1"/>
              <a:t>eBilling</a:t>
            </a:r>
            <a:endParaRPr lang="id-ID" sz="1600" b="1" i="1" dirty="0"/>
          </a:p>
        </p:txBody>
      </p:sp>
    </p:spTree>
    <p:extLst>
      <p:ext uri="{BB962C8B-B14F-4D97-AF65-F5344CB8AC3E}">
        <p14:creationId xmlns:p14="http://schemas.microsoft.com/office/powerpoint/2010/main" val="35925701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936936C-5037-46FB-A938-B1C4FAFE92C9}"/>
              </a:ext>
            </a:extLst>
          </p:cNvPr>
          <p:cNvSpPr>
            <a:spLocks noGrp="1"/>
          </p:cNvSpPr>
          <p:nvPr>
            <p:ph type="title"/>
          </p:nvPr>
        </p:nvSpPr>
        <p:spPr/>
        <p:txBody>
          <a:bodyPr>
            <a:normAutofit/>
          </a:bodyPr>
          <a:lstStyle/>
          <a:p>
            <a:r>
              <a:rPr lang="id-ID" sz="3500" b="1" dirty="0"/>
              <a:t>KETERLAMBATAN PENYETORAN  DAN PELAPORAN</a:t>
            </a:r>
            <a:endParaRPr lang="id-ID" sz="3500" dirty="0"/>
          </a:p>
        </p:txBody>
      </p:sp>
      <p:sp>
        <p:nvSpPr>
          <p:cNvPr id="6" name="Content Placeholder 5">
            <a:extLst>
              <a:ext uri="{FF2B5EF4-FFF2-40B4-BE49-F238E27FC236}">
                <a16:creationId xmlns:a16="http://schemas.microsoft.com/office/drawing/2014/main" id="{D2082118-7180-4045-A341-DE568442D051}"/>
              </a:ext>
            </a:extLst>
          </p:cNvPr>
          <p:cNvSpPr>
            <a:spLocks noGrp="1"/>
          </p:cNvSpPr>
          <p:nvPr>
            <p:ph idx="1"/>
          </p:nvPr>
        </p:nvSpPr>
        <p:spPr/>
        <p:txBody>
          <a:bodyPr/>
          <a:lstStyle/>
          <a:p>
            <a:pPr marL="0" indent="0">
              <a:buNone/>
            </a:pPr>
            <a:r>
              <a:rPr lang="id-ID" dirty="0"/>
              <a:t>Sanksi keterlambatan :</a:t>
            </a:r>
          </a:p>
          <a:p>
            <a:r>
              <a:rPr lang="id-ID" dirty="0"/>
              <a:t>Pembayaran 2% per bulan</a:t>
            </a:r>
            <a:endParaRPr lang="en-US" dirty="0"/>
          </a:p>
          <a:p>
            <a:r>
              <a:rPr lang="id-ID" dirty="0"/>
              <a:t>Pelaporan Rp. 1.000.000 / SPT Tahunan</a:t>
            </a:r>
          </a:p>
          <a:p>
            <a:pPr marL="0" indent="0">
              <a:buNone/>
            </a:pPr>
            <a:endParaRPr lang="id-ID" dirty="0"/>
          </a:p>
        </p:txBody>
      </p:sp>
    </p:spTree>
    <p:extLst>
      <p:ext uri="{BB962C8B-B14F-4D97-AF65-F5344CB8AC3E}">
        <p14:creationId xmlns:p14="http://schemas.microsoft.com/office/powerpoint/2010/main" val="20034425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387E1-D313-4311-BC20-A39E61F0C221}"/>
              </a:ext>
            </a:extLst>
          </p:cNvPr>
          <p:cNvSpPr>
            <a:spLocks noGrp="1"/>
          </p:cNvSpPr>
          <p:nvPr>
            <p:ph type="title"/>
          </p:nvPr>
        </p:nvSpPr>
        <p:spPr/>
        <p:txBody>
          <a:bodyPr/>
          <a:lstStyle/>
          <a:p>
            <a:r>
              <a:rPr lang="id-ID" b="1" dirty="0"/>
              <a:t>KETENTUAN LAIN</a:t>
            </a:r>
            <a:endParaRPr lang="id-ID" dirty="0"/>
          </a:p>
        </p:txBody>
      </p:sp>
      <p:sp>
        <p:nvSpPr>
          <p:cNvPr id="3" name="Content Placeholder 2">
            <a:extLst>
              <a:ext uri="{FF2B5EF4-FFF2-40B4-BE49-F238E27FC236}">
                <a16:creationId xmlns:a16="http://schemas.microsoft.com/office/drawing/2014/main" id="{95631808-1A85-4971-902F-E39B33607454}"/>
              </a:ext>
            </a:extLst>
          </p:cNvPr>
          <p:cNvSpPr>
            <a:spLocks noGrp="1"/>
          </p:cNvSpPr>
          <p:nvPr>
            <p:ph idx="1"/>
          </p:nvPr>
        </p:nvSpPr>
        <p:spPr/>
        <p:txBody>
          <a:bodyPr>
            <a:normAutofit fontScale="85000" lnSpcReduction="20000"/>
          </a:bodyPr>
          <a:lstStyle/>
          <a:p>
            <a:pPr marL="0" indent="0">
              <a:buNone/>
            </a:pPr>
            <a:r>
              <a:rPr lang="en-US" b="1" dirty="0" err="1"/>
              <a:t>Untuk</a:t>
            </a:r>
            <a:r>
              <a:rPr lang="en-US" b="1" dirty="0"/>
              <a:t> SPT </a:t>
            </a:r>
            <a:r>
              <a:rPr lang="en-US" b="1" dirty="0" err="1"/>
              <a:t>Tahunan</a:t>
            </a:r>
            <a:r>
              <a:rPr lang="en-US" b="1" dirty="0"/>
              <a:t> </a:t>
            </a:r>
            <a:r>
              <a:rPr lang="en-US" b="1" dirty="0" err="1"/>
              <a:t>Pajak</a:t>
            </a:r>
            <a:r>
              <a:rPr lang="en-US" b="1" dirty="0"/>
              <a:t> </a:t>
            </a:r>
            <a:r>
              <a:rPr lang="en-US" b="1" dirty="0" err="1"/>
              <a:t>Penghasilan</a:t>
            </a:r>
            <a:r>
              <a:rPr lang="en-US" dirty="0"/>
              <a:t> </a:t>
            </a:r>
            <a:r>
              <a:rPr lang="en-US" dirty="0" err="1"/>
              <a:t>harus</a:t>
            </a:r>
            <a:r>
              <a:rPr lang="en-US" dirty="0"/>
              <a:t> </a:t>
            </a:r>
            <a:r>
              <a:rPr lang="en-US" dirty="0" err="1"/>
              <a:t>dilengkapi</a:t>
            </a:r>
            <a:r>
              <a:rPr lang="en-US" dirty="0"/>
              <a:t> data </a:t>
            </a:r>
            <a:r>
              <a:rPr lang="en-US" dirty="0" err="1"/>
              <a:t>mengenai</a:t>
            </a:r>
            <a:r>
              <a:rPr lang="en-US" dirty="0"/>
              <a:t> :</a:t>
            </a:r>
            <a:endParaRPr lang="id-ID" dirty="0"/>
          </a:p>
          <a:p>
            <a:pPr marL="514350" lvl="0" indent="-514350">
              <a:buFont typeface="+mj-lt"/>
              <a:buAutoNum type="alphaLcPeriod"/>
            </a:pPr>
            <a:r>
              <a:rPr lang="en-US" dirty="0" err="1"/>
              <a:t>jumlah</a:t>
            </a:r>
            <a:r>
              <a:rPr lang="en-US" dirty="0"/>
              <a:t> </a:t>
            </a:r>
            <a:r>
              <a:rPr lang="en-US" dirty="0" err="1"/>
              <a:t>peredaran</a:t>
            </a:r>
            <a:r>
              <a:rPr lang="en-US" dirty="0"/>
              <a:t> </a:t>
            </a:r>
            <a:r>
              <a:rPr lang="en-US" dirty="0" err="1"/>
              <a:t>usaha</a:t>
            </a:r>
            <a:r>
              <a:rPr lang="en-US" dirty="0"/>
              <a:t>;</a:t>
            </a:r>
            <a:endParaRPr lang="id-ID" dirty="0"/>
          </a:p>
          <a:p>
            <a:pPr marL="514350" lvl="0" indent="-514350">
              <a:buFont typeface="+mj-lt"/>
              <a:buAutoNum type="alphaLcPeriod"/>
            </a:pPr>
            <a:r>
              <a:rPr lang="en-US" dirty="0" err="1"/>
              <a:t>jumlah</a:t>
            </a:r>
            <a:r>
              <a:rPr lang="en-US" dirty="0"/>
              <a:t> </a:t>
            </a:r>
            <a:r>
              <a:rPr lang="en-US" dirty="0" err="1"/>
              <a:t>penghasilan</a:t>
            </a:r>
            <a:r>
              <a:rPr lang="en-US" dirty="0"/>
              <a:t>, </a:t>
            </a:r>
            <a:r>
              <a:rPr lang="en-US" dirty="0" err="1"/>
              <a:t>termasuk</a:t>
            </a:r>
            <a:r>
              <a:rPr lang="en-US" dirty="0"/>
              <a:t> </a:t>
            </a:r>
            <a:r>
              <a:rPr lang="en-US" dirty="0" err="1"/>
              <a:t>penghasilan</a:t>
            </a:r>
            <a:r>
              <a:rPr lang="en-US" dirty="0"/>
              <a:t> yang </a:t>
            </a:r>
            <a:r>
              <a:rPr lang="en-US" dirty="0" err="1"/>
              <a:t>bukan</a:t>
            </a:r>
            <a:r>
              <a:rPr lang="en-US" dirty="0"/>
              <a:t> </a:t>
            </a:r>
            <a:r>
              <a:rPr lang="en-US" dirty="0" err="1"/>
              <a:t>merupakan</a:t>
            </a:r>
            <a:r>
              <a:rPr lang="en-US" dirty="0"/>
              <a:t> </a:t>
            </a:r>
            <a:r>
              <a:rPr lang="en-US" dirty="0" err="1"/>
              <a:t>objek</a:t>
            </a:r>
            <a:r>
              <a:rPr lang="en-US" dirty="0"/>
              <a:t> </a:t>
            </a:r>
            <a:r>
              <a:rPr lang="en-US" dirty="0" err="1"/>
              <a:t>pajak</a:t>
            </a:r>
            <a:r>
              <a:rPr lang="en-US" dirty="0"/>
              <a:t>;</a:t>
            </a:r>
            <a:endParaRPr lang="id-ID" dirty="0"/>
          </a:p>
          <a:p>
            <a:pPr marL="514350" lvl="0" indent="-514350">
              <a:buFont typeface="+mj-lt"/>
              <a:buAutoNum type="alphaLcPeriod"/>
            </a:pPr>
            <a:r>
              <a:rPr lang="en-US" dirty="0" err="1"/>
              <a:t>jumlah</a:t>
            </a:r>
            <a:r>
              <a:rPr lang="en-US" dirty="0"/>
              <a:t> </a:t>
            </a:r>
            <a:r>
              <a:rPr lang="en-US" dirty="0" err="1"/>
              <a:t>Penghasilan</a:t>
            </a:r>
            <a:r>
              <a:rPr lang="en-US" dirty="0"/>
              <a:t> </a:t>
            </a:r>
            <a:r>
              <a:rPr lang="en-US" dirty="0" err="1"/>
              <a:t>Kena</a:t>
            </a:r>
            <a:r>
              <a:rPr lang="en-US" dirty="0"/>
              <a:t> </a:t>
            </a:r>
            <a:r>
              <a:rPr lang="en-US" dirty="0" err="1"/>
              <a:t>Pajak</a:t>
            </a:r>
            <a:r>
              <a:rPr lang="en-US" dirty="0"/>
              <a:t>;</a:t>
            </a:r>
            <a:endParaRPr lang="id-ID" dirty="0"/>
          </a:p>
          <a:p>
            <a:pPr marL="514350" lvl="0" indent="-514350">
              <a:buFont typeface="+mj-lt"/>
              <a:buAutoNum type="alphaLcPeriod"/>
            </a:pPr>
            <a:r>
              <a:rPr lang="en-US" dirty="0" err="1"/>
              <a:t>jumlah</a:t>
            </a:r>
            <a:r>
              <a:rPr lang="en-US" dirty="0"/>
              <a:t> </a:t>
            </a:r>
            <a:r>
              <a:rPr lang="en-US" dirty="0" err="1"/>
              <a:t>pajak</a:t>
            </a:r>
            <a:r>
              <a:rPr lang="en-US" dirty="0"/>
              <a:t> yang </a:t>
            </a:r>
            <a:r>
              <a:rPr lang="en-US" dirty="0" err="1"/>
              <a:t>terutang</a:t>
            </a:r>
            <a:r>
              <a:rPr lang="en-US" dirty="0"/>
              <a:t>;</a:t>
            </a:r>
            <a:endParaRPr lang="id-ID" dirty="0"/>
          </a:p>
          <a:p>
            <a:pPr marL="514350" lvl="0" indent="-514350">
              <a:buFont typeface="+mj-lt"/>
              <a:buAutoNum type="alphaLcPeriod"/>
            </a:pPr>
            <a:r>
              <a:rPr lang="en-US" dirty="0" err="1"/>
              <a:t>jumlah</a:t>
            </a:r>
            <a:r>
              <a:rPr lang="en-US" dirty="0"/>
              <a:t> </a:t>
            </a:r>
            <a:r>
              <a:rPr lang="en-US" dirty="0" err="1"/>
              <a:t>kredit</a:t>
            </a:r>
            <a:r>
              <a:rPr lang="en-US" dirty="0"/>
              <a:t> </a:t>
            </a:r>
            <a:r>
              <a:rPr lang="en-US" dirty="0" err="1"/>
              <a:t>pajak</a:t>
            </a:r>
            <a:r>
              <a:rPr lang="en-US" dirty="0"/>
              <a:t>;</a:t>
            </a:r>
            <a:endParaRPr lang="id-ID" dirty="0"/>
          </a:p>
          <a:p>
            <a:pPr marL="514350" lvl="0" indent="-514350">
              <a:buFont typeface="+mj-lt"/>
              <a:buAutoNum type="alphaLcPeriod"/>
            </a:pPr>
            <a:r>
              <a:rPr lang="en-US" dirty="0" err="1"/>
              <a:t>jumlah</a:t>
            </a:r>
            <a:r>
              <a:rPr lang="en-US" dirty="0"/>
              <a:t> </a:t>
            </a:r>
            <a:r>
              <a:rPr lang="en-US" dirty="0" err="1"/>
              <a:t>kekurangan</a:t>
            </a:r>
            <a:r>
              <a:rPr lang="en-US" dirty="0"/>
              <a:t> </a:t>
            </a:r>
            <a:r>
              <a:rPr lang="en-US" dirty="0" err="1"/>
              <a:t>atau</a:t>
            </a:r>
            <a:r>
              <a:rPr lang="en-US" dirty="0"/>
              <a:t> </a:t>
            </a:r>
            <a:r>
              <a:rPr lang="en-US" dirty="0" err="1"/>
              <a:t>kelebihan</a:t>
            </a:r>
            <a:r>
              <a:rPr lang="en-US" dirty="0"/>
              <a:t> </a:t>
            </a:r>
            <a:r>
              <a:rPr lang="en-US" dirty="0" err="1"/>
              <a:t>pajak</a:t>
            </a:r>
            <a:r>
              <a:rPr lang="en-US" dirty="0"/>
              <a:t>;</a:t>
            </a:r>
            <a:endParaRPr lang="id-ID" dirty="0"/>
          </a:p>
          <a:p>
            <a:pPr marL="514350" lvl="0" indent="-514350">
              <a:buFont typeface="+mj-lt"/>
              <a:buAutoNum type="alphaLcPeriod"/>
            </a:pPr>
            <a:r>
              <a:rPr lang="en-US" dirty="0" err="1"/>
              <a:t>jumlah</a:t>
            </a:r>
            <a:r>
              <a:rPr lang="en-US" dirty="0"/>
              <a:t> </a:t>
            </a:r>
            <a:r>
              <a:rPr lang="en-US" dirty="0" err="1"/>
              <a:t>harta</a:t>
            </a:r>
            <a:r>
              <a:rPr lang="en-US" dirty="0"/>
              <a:t> </a:t>
            </a:r>
            <a:r>
              <a:rPr lang="en-US" dirty="0" err="1"/>
              <a:t>dan</a:t>
            </a:r>
            <a:r>
              <a:rPr lang="en-US" dirty="0"/>
              <a:t> </a:t>
            </a:r>
            <a:r>
              <a:rPr lang="en-US" dirty="0" err="1"/>
              <a:t>kewajiban</a:t>
            </a:r>
            <a:r>
              <a:rPr lang="en-US" dirty="0"/>
              <a:t>;</a:t>
            </a:r>
            <a:endParaRPr lang="id-ID" dirty="0"/>
          </a:p>
          <a:p>
            <a:pPr marL="514350" lvl="0" indent="-514350">
              <a:buFont typeface="+mj-lt"/>
              <a:buAutoNum type="alphaLcPeriod"/>
            </a:pPr>
            <a:r>
              <a:rPr lang="en-US" dirty="0" err="1"/>
              <a:t>tanggal</a:t>
            </a:r>
            <a:r>
              <a:rPr lang="en-US" dirty="0"/>
              <a:t> </a:t>
            </a:r>
            <a:r>
              <a:rPr lang="en-US" dirty="0" err="1"/>
              <a:t>pembayaran</a:t>
            </a:r>
            <a:r>
              <a:rPr lang="en-US" dirty="0"/>
              <a:t> </a:t>
            </a:r>
            <a:r>
              <a:rPr lang="en-US" dirty="0" err="1"/>
              <a:t>Pajak</a:t>
            </a:r>
            <a:r>
              <a:rPr lang="en-US" dirty="0"/>
              <a:t> </a:t>
            </a:r>
            <a:r>
              <a:rPr lang="en-US" dirty="0" err="1"/>
              <a:t>Penghasilan</a:t>
            </a:r>
            <a:r>
              <a:rPr lang="en-US" dirty="0"/>
              <a:t> </a:t>
            </a:r>
            <a:r>
              <a:rPr lang="en-US" dirty="0" err="1"/>
              <a:t>Pasal</a:t>
            </a:r>
            <a:r>
              <a:rPr lang="en-US" dirty="0"/>
              <a:t> 29; </a:t>
            </a:r>
            <a:r>
              <a:rPr lang="en-US" dirty="0" err="1"/>
              <a:t>dan</a:t>
            </a:r>
            <a:endParaRPr lang="id-ID" dirty="0"/>
          </a:p>
          <a:p>
            <a:pPr marL="514350" lvl="0" indent="-514350">
              <a:buFont typeface="+mj-lt"/>
              <a:buAutoNum type="alphaLcPeriod"/>
            </a:pPr>
            <a:r>
              <a:rPr lang="en-US" dirty="0"/>
              <a:t>data </a:t>
            </a:r>
            <a:r>
              <a:rPr lang="en-US" dirty="0" err="1"/>
              <a:t>lainnya</a:t>
            </a:r>
            <a:r>
              <a:rPr lang="en-US" dirty="0"/>
              <a:t> yang </a:t>
            </a:r>
            <a:r>
              <a:rPr lang="en-US" dirty="0" err="1"/>
              <a:t>terkait</a:t>
            </a:r>
            <a:r>
              <a:rPr lang="en-US" dirty="0"/>
              <a:t> </a:t>
            </a:r>
            <a:r>
              <a:rPr lang="en-US" dirty="0" err="1"/>
              <a:t>dengan</a:t>
            </a:r>
            <a:r>
              <a:rPr lang="en-US" dirty="0"/>
              <a:t> </a:t>
            </a:r>
            <a:r>
              <a:rPr lang="en-US" dirty="0" err="1"/>
              <a:t>kegiatan</a:t>
            </a:r>
            <a:r>
              <a:rPr lang="en-US" dirty="0"/>
              <a:t> </a:t>
            </a:r>
            <a:r>
              <a:rPr lang="en-US" dirty="0" err="1"/>
              <a:t>usaha</a:t>
            </a:r>
            <a:r>
              <a:rPr lang="en-US" dirty="0"/>
              <a:t> </a:t>
            </a:r>
            <a:r>
              <a:rPr lang="en-US" dirty="0" err="1"/>
              <a:t>Wajib</a:t>
            </a:r>
            <a:r>
              <a:rPr lang="en-US" dirty="0"/>
              <a:t> </a:t>
            </a:r>
            <a:r>
              <a:rPr lang="en-US" dirty="0" err="1"/>
              <a:t>Pajak</a:t>
            </a:r>
            <a:r>
              <a:rPr lang="en-US" dirty="0"/>
              <a:t>.</a:t>
            </a:r>
            <a:endParaRPr lang="id-ID" dirty="0"/>
          </a:p>
          <a:p>
            <a:pPr marL="0" indent="0">
              <a:buNone/>
            </a:pPr>
            <a:endParaRPr lang="id-ID" dirty="0"/>
          </a:p>
        </p:txBody>
      </p:sp>
    </p:spTree>
    <p:extLst>
      <p:ext uri="{BB962C8B-B14F-4D97-AF65-F5344CB8AC3E}">
        <p14:creationId xmlns:p14="http://schemas.microsoft.com/office/powerpoint/2010/main" val="20562400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BEEC4-5D6D-4D8D-9A8A-76BE382092C1}"/>
              </a:ext>
            </a:extLst>
          </p:cNvPr>
          <p:cNvSpPr>
            <a:spLocks noGrp="1"/>
          </p:cNvSpPr>
          <p:nvPr>
            <p:ph type="title"/>
          </p:nvPr>
        </p:nvSpPr>
        <p:spPr/>
        <p:txBody>
          <a:bodyPr>
            <a:normAutofit/>
          </a:bodyPr>
          <a:lstStyle/>
          <a:p>
            <a:r>
              <a:rPr lang="en-US" sz="3000" b="1" i="1" dirty="0" err="1"/>
              <a:t>Dokumen</a:t>
            </a:r>
            <a:r>
              <a:rPr lang="en-US" sz="3000" b="1" i="1" dirty="0"/>
              <a:t> yang </a:t>
            </a:r>
            <a:r>
              <a:rPr lang="en-US" sz="3000" b="1" i="1" dirty="0" err="1"/>
              <a:t>harus</a:t>
            </a:r>
            <a:r>
              <a:rPr lang="en-US" sz="3000" b="1" i="1" dirty="0"/>
              <a:t> </a:t>
            </a:r>
            <a:r>
              <a:rPr lang="en-US" sz="3000" b="1" i="1" dirty="0" err="1"/>
              <a:t>dilampirkan</a:t>
            </a:r>
            <a:r>
              <a:rPr lang="en-US" sz="3000" b="1" i="1" dirty="0"/>
              <a:t> </a:t>
            </a:r>
            <a:r>
              <a:rPr lang="en-US" sz="3000" b="1" i="1" dirty="0" err="1"/>
              <a:t>dalam</a:t>
            </a:r>
            <a:r>
              <a:rPr lang="en-US" sz="3000" b="1" i="1" dirty="0"/>
              <a:t> SPT (</a:t>
            </a:r>
            <a:r>
              <a:rPr lang="en-US" sz="3000" b="1" i="1" u="sng" dirty="0"/>
              <a:t>KEP - 214/PJ./2001</a:t>
            </a:r>
            <a:r>
              <a:rPr lang="en-US" sz="3000" b="1" i="1" dirty="0"/>
              <a:t>)</a:t>
            </a:r>
            <a:endParaRPr lang="id-ID" sz="3000" dirty="0"/>
          </a:p>
        </p:txBody>
      </p:sp>
      <p:sp>
        <p:nvSpPr>
          <p:cNvPr id="3" name="Content Placeholder 2">
            <a:extLst>
              <a:ext uri="{FF2B5EF4-FFF2-40B4-BE49-F238E27FC236}">
                <a16:creationId xmlns:a16="http://schemas.microsoft.com/office/drawing/2014/main" id="{C798009C-0940-4FA4-95DD-4D63791E21FF}"/>
              </a:ext>
            </a:extLst>
          </p:cNvPr>
          <p:cNvSpPr>
            <a:spLocks noGrp="1"/>
          </p:cNvSpPr>
          <p:nvPr>
            <p:ph idx="1"/>
          </p:nvPr>
        </p:nvSpPr>
        <p:spPr/>
        <p:txBody>
          <a:bodyPr>
            <a:normAutofit fontScale="85000" lnSpcReduction="20000"/>
          </a:bodyPr>
          <a:lstStyle/>
          <a:p>
            <a:pPr marL="0" indent="0">
              <a:buNone/>
            </a:pPr>
            <a:r>
              <a:rPr lang="en-US" b="1" dirty="0"/>
              <a:t>SPT </a:t>
            </a:r>
            <a:r>
              <a:rPr lang="en-US" b="1" dirty="0" err="1"/>
              <a:t>Tahunan</a:t>
            </a:r>
            <a:r>
              <a:rPr lang="en-US" b="1" dirty="0"/>
              <a:t> </a:t>
            </a:r>
            <a:r>
              <a:rPr lang="en-US" b="1" dirty="0" err="1"/>
              <a:t>PPh</a:t>
            </a:r>
            <a:r>
              <a:rPr lang="en-US" b="1" dirty="0"/>
              <a:t> </a:t>
            </a:r>
            <a:r>
              <a:rPr lang="en-US" b="1" dirty="0" err="1"/>
              <a:t>Wajib</a:t>
            </a:r>
            <a:r>
              <a:rPr lang="en-US" b="1" dirty="0"/>
              <a:t> </a:t>
            </a:r>
            <a:r>
              <a:rPr lang="en-US" b="1" dirty="0" err="1"/>
              <a:t>Pajak</a:t>
            </a:r>
            <a:r>
              <a:rPr lang="en-US" b="1" dirty="0"/>
              <a:t> </a:t>
            </a:r>
            <a:r>
              <a:rPr lang="en-US" b="1" dirty="0" err="1"/>
              <a:t>Badan</a:t>
            </a:r>
            <a:r>
              <a:rPr lang="en-US" dirty="0"/>
              <a:t> :</a:t>
            </a:r>
            <a:endParaRPr lang="id-ID" dirty="0"/>
          </a:p>
          <a:p>
            <a:pPr marL="514350" lvl="0" indent="-514350">
              <a:buFont typeface="+mj-lt"/>
              <a:buAutoNum type="alphaLcPeriod"/>
            </a:pPr>
            <a:r>
              <a:rPr lang="en-US" dirty="0" err="1"/>
              <a:t>Neraca</a:t>
            </a:r>
            <a:r>
              <a:rPr lang="en-US" dirty="0"/>
              <a:t> </a:t>
            </a:r>
            <a:r>
              <a:rPr lang="en-US" dirty="0" err="1"/>
              <a:t>dan</a:t>
            </a:r>
            <a:r>
              <a:rPr lang="en-US" dirty="0"/>
              <a:t> </a:t>
            </a:r>
            <a:r>
              <a:rPr lang="en-US" dirty="0" err="1"/>
              <a:t>Laporan</a:t>
            </a:r>
            <a:r>
              <a:rPr lang="en-US" dirty="0"/>
              <a:t> </a:t>
            </a:r>
            <a:r>
              <a:rPr lang="en-US" dirty="0" err="1"/>
              <a:t>Laba</a:t>
            </a:r>
            <a:r>
              <a:rPr lang="en-US" dirty="0"/>
              <a:t> </a:t>
            </a:r>
            <a:r>
              <a:rPr lang="en-US" dirty="0" err="1"/>
              <a:t>Rugi</a:t>
            </a:r>
            <a:r>
              <a:rPr lang="en-US" dirty="0"/>
              <a:t> </a:t>
            </a:r>
            <a:r>
              <a:rPr lang="en-US" dirty="0" err="1"/>
              <a:t>Tahun</a:t>
            </a:r>
            <a:r>
              <a:rPr lang="en-US" dirty="0"/>
              <a:t> </a:t>
            </a:r>
            <a:r>
              <a:rPr lang="en-US" dirty="0" err="1"/>
              <a:t>Pajak</a:t>
            </a:r>
            <a:r>
              <a:rPr lang="en-US" dirty="0"/>
              <a:t> yang </a:t>
            </a:r>
            <a:r>
              <a:rPr lang="en-US" dirty="0" err="1"/>
              <a:t>bersangkutan</a:t>
            </a:r>
            <a:r>
              <a:rPr lang="en-US" dirty="0"/>
              <a:t> </a:t>
            </a:r>
            <a:r>
              <a:rPr lang="en-US" dirty="0" err="1"/>
              <a:t>dari</a:t>
            </a:r>
            <a:r>
              <a:rPr lang="en-US" dirty="0"/>
              <a:t> </a:t>
            </a:r>
            <a:r>
              <a:rPr lang="en-US" dirty="0" err="1"/>
              <a:t>Wajib</a:t>
            </a:r>
            <a:r>
              <a:rPr lang="en-US" dirty="0"/>
              <a:t> </a:t>
            </a:r>
            <a:r>
              <a:rPr lang="en-US" dirty="0" err="1"/>
              <a:t>Pajak</a:t>
            </a:r>
            <a:r>
              <a:rPr lang="en-US" dirty="0"/>
              <a:t> </a:t>
            </a:r>
            <a:r>
              <a:rPr lang="en-US" dirty="0" err="1"/>
              <a:t>itu</a:t>
            </a:r>
            <a:r>
              <a:rPr lang="en-US" dirty="0"/>
              <a:t> </a:t>
            </a:r>
            <a:r>
              <a:rPr lang="en-US" dirty="0" err="1"/>
              <a:t>sendiri</a:t>
            </a:r>
            <a:r>
              <a:rPr lang="en-US" dirty="0"/>
              <a:t> (</a:t>
            </a:r>
            <a:r>
              <a:rPr lang="en-US" dirty="0" err="1"/>
              <a:t>bukan</a:t>
            </a:r>
            <a:r>
              <a:rPr lang="en-US" dirty="0"/>
              <a:t> </a:t>
            </a:r>
            <a:r>
              <a:rPr lang="en-US" dirty="0" err="1"/>
              <a:t>Neraca</a:t>
            </a:r>
            <a:r>
              <a:rPr lang="en-US" dirty="0"/>
              <a:t> </a:t>
            </a:r>
            <a:r>
              <a:rPr lang="en-US" dirty="0" err="1"/>
              <a:t>dan</a:t>
            </a:r>
            <a:r>
              <a:rPr lang="en-US" dirty="0"/>
              <a:t> </a:t>
            </a:r>
            <a:r>
              <a:rPr lang="en-US" dirty="0" err="1"/>
              <a:t>Laporan</a:t>
            </a:r>
            <a:r>
              <a:rPr lang="en-US" dirty="0"/>
              <a:t> </a:t>
            </a:r>
            <a:r>
              <a:rPr lang="en-US" dirty="0" err="1"/>
              <a:t>Laba</a:t>
            </a:r>
            <a:r>
              <a:rPr lang="en-US" dirty="0"/>
              <a:t> </a:t>
            </a:r>
            <a:r>
              <a:rPr lang="en-US" dirty="0" err="1"/>
              <a:t>Rugi</a:t>
            </a:r>
            <a:r>
              <a:rPr lang="en-US" dirty="0"/>
              <a:t> </a:t>
            </a:r>
            <a:r>
              <a:rPr lang="en-US" dirty="0" err="1"/>
              <a:t>konsolidasi</a:t>
            </a:r>
            <a:r>
              <a:rPr lang="en-US" dirty="0"/>
              <a:t> </a:t>
            </a:r>
            <a:r>
              <a:rPr lang="en-US" dirty="0" err="1"/>
              <a:t>grup</a:t>
            </a:r>
            <a:r>
              <a:rPr lang="en-US" dirty="0"/>
              <a:t>) </a:t>
            </a:r>
            <a:r>
              <a:rPr lang="en-US" dirty="0" err="1"/>
              <a:t>beserta</a:t>
            </a:r>
            <a:r>
              <a:rPr lang="en-US" dirty="0"/>
              <a:t> </a:t>
            </a:r>
            <a:r>
              <a:rPr lang="en-US" dirty="0" err="1"/>
              <a:t>rekonsiliasi</a:t>
            </a:r>
            <a:r>
              <a:rPr lang="en-US" dirty="0"/>
              <a:t> </a:t>
            </a:r>
            <a:r>
              <a:rPr lang="en-US" dirty="0" err="1"/>
              <a:t>laba</a:t>
            </a:r>
            <a:r>
              <a:rPr lang="en-US" dirty="0"/>
              <a:t> </a:t>
            </a:r>
            <a:r>
              <a:rPr lang="en-US" dirty="0" err="1"/>
              <a:t>rugi</a:t>
            </a:r>
            <a:r>
              <a:rPr lang="en-US" dirty="0"/>
              <a:t> </a:t>
            </a:r>
            <a:r>
              <a:rPr lang="en-US" dirty="0" err="1"/>
              <a:t>fiskal</a:t>
            </a:r>
            <a:r>
              <a:rPr lang="en-US" dirty="0"/>
              <a:t>.</a:t>
            </a:r>
            <a:endParaRPr lang="id-ID" dirty="0"/>
          </a:p>
          <a:p>
            <a:pPr marL="514350" lvl="0" indent="-514350">
              <a:buFont typeface="+mj-lt"/>
              <a:buAutoNum type="alphaLcPeriod"/>
            </a:pPr>
            <a:r>
              <a:rPr lang="en-US" dirty="0"/>
              <a:t>Daftar </a:t>
            </a:r>
            <a:r>
              <a:rPr lang="en-US" dirty="0" err="1"/>
              <a:t>penghitungan</a:t>
            </a:r>
            <a:r>
              <a:rPr lang="en-US" dirty="0"/>
              <a:t> </a:t>
            </a:r>
            <a:r>
              <a:rPr lang="en-US" dirty="0" err="1"/>
              <a:t>penyusutan</a:t>
            </a:r>
            <a:r>
              <a:rPr lang="en-US" dirty="0"/>
              <a:t> </a:t>
            </a:r>
            <a:r>
              <a:rPr lang="en-US" dirty="0" err="1"/>
              <a:t>dan</a:t>
            </a:r>
            <a:r>
              <a:rPr lang="en-US" dirty="0"/>
              <a:t> </a:t>
            </a:r>
            <a:r>
              <a:rPr lang="en-US" dirty="0" err="1"/>
              <a:t>atau</a:t>
            </a:r>
            <a:r>
              <a:rPr lang="en-US" dirty="0"/>
              <a:t> </a:t>
            </a:r>
            <a:r>
              <a:rPr lang="en-US" dirty="0" err="1"/>
              <a:t>amortisasi</a:t>
            </a:r>
            <a:r>
              <a:rPr lang="en-US" dirty="0"/>
              <a:t> </a:t>
            </a:r>
            <a:r>
              <a:rPr lang="en-US" dirty="0" err="1"/>
              <a:t>fiskal</a:t>
            </a:r>
            <a:r>
              <a:rPr lang="en-US" dirty="0"/>
              <a:t>. </a:t>
            </a:r>
            <a:endParaRPr lang="id-ID" dirty="0"/>
          </a:p>
          <a:p>
            <a:pPr marL="514350" lvl="0" indent="-514350">
              <a:buFont typeface="+mj-lt"/>
              <a:buAutoNum type="alphaLcPeriod"/>
            </a:pPr>
            <a:r>
              <a:rPr lang="en-US" dirty="0" err="1"/>
              <a:t>Penghitungan</a:t>
            </a:r>
            <a:r>
              <a:rPr lang="en-US" dirty="0"/>
              <a:t> </a:t>
            </a:r>
            <a:r>
              <a:rPr lang="en-US" dirty="0" err="1"/>
              <a:t>kompensasi</a:t>
            </a:r>
            <a:r>
              <a:rPr lang="en-US" dirty="0"/>
              <a:t> </a:t>
            </a:r>
            <a:r>
              <a:rPr lang="en-US" dirty="0" err="1"/>
              <a:t>kerugian</a:t>
            </a:r>
            <a:r>
              <a:rPr lang="en-US" dirty="0"/>
              <a:t> </a:t>
            </a:r>
            <a:r>
              <a:rPr lang="en-US" dirty="0" err="1"/>
              <a:t>dalam</a:t>
            </a:r>
            <a:r>
              <a:rPr lang="en-US" dirty="0"/>
              <a:t> </a:t>
            </a:r>
            <a:r>
              <a:rPr lang="en-US" dirty="0" err="1"/>
              <a:t>hal</a:t>
            </a:r>
            <a:r>
              <a:rPr lang="en-US" dirty="0"/>
              <a:t> </a:t>
            </a:r>
            <a:r>
              <a:rPr lang="en-US" dirty="0" err="1"/>
              <a:t>terdapat</a:t>
            </a:r>
            <a:r>
              <a:rPr lang="en-US" dirty="0"/>
              <a:t> </a:t>
            </a:r>
            <a:r>
              <a:rPr lang="en-US" dirty="0" err="1"/>
              <a:t>sisa</a:t>
            </a:r>
            <a:r>
              <a:rPr lang="en-US" dirty="0"/>
              <a:t> </a:t>
            </a:r>
            <a:r>
              <a:rPr lang="en-US" dirty="0" err="1"/>
              <a:t>kerugian</a:t>
            </a:r>
            <a:r>
              <a:rPr lang="en-US" dirty="0"/>
              <a:t> </a:t>
            </a:r>
            <a:r>
              <a:rPr lang="en-US" dirty="0" err="1"/>
              <a:t>tahun-tahun</a:t>
            </a:r>
            <a:r>
              <a:rPr lang="en-US" dirty="0"/>
              <a:t> </a:t>
            </a:r>
            <a:r>
              <a:rPr lang="en-US" dirty="0" err="1"/>
              <a:t>sebelumnya</a:t>
            </a:r>
            <a:r>
              <a:rPr lang="en-US" dirty="0"/>
              <a:t> yang </a:t>
            </a:r>
            <a:r>
              <a:rPr lang="en-US" dirty="0" err="1"/>
              <a:t>masih</a:t>
            </a:r>
            <a:r>
              <a:rPr lang="en-US" dirty="0"/>
              <a:t> </a:t>
            </a:r>
            <a:r>
              <a:rPr lang="en-US" dirty="0" err="1"/>
              <a:t>dapat</a:t>
            </a:r>
            <a:r>
              <a:rPr lang="en-US" dirty="0"/>
              <a:t> </a:t>
            </a:r>
            <a:r>
              <a:rPr lang="en-US" dirty="0" err="1"/>
              <a:t>dikompensasikan</a:t>
            </a:r>
            <a:r>
              <a:rPr lang="en-US" dirty="0"/>
              <a:t>. </a:t>
            </a:r>
            <a:endParaRPr lang="id-ID" dirty="0"/>
          </a:p>
          <a:p>
            <a:pPr marL="514350" lvl="0" indent="-514350">
              <a:buFont typeface="+mj-lt"/>
              <a:buAutoNum type="alphaLcPeriod"/>
            </a:pPr>
            <a:r>
              <a:rPr lang="en-US" dirty="0"/>
              <a:t>Surat </a:t>
            </a:r>
            <a:r>
              <a:rPr lang="en-US" dirty="0" err="1"/>
              <a:t>Setoran</a:t>
            </a:r>
            <a:r>
              <a:rPr lang="en-US" dirty="0"/>
              <a:t> </a:t>
            </a:r>
            <a:r>
              <a:rPr lang="en-US" dirty="0" err="1"/>
              <a:t>Pajak</a:t>
            </a:r>
            <a:r>
              <a:rPr lang="en-US" dirty="0"/>
              <a:t> </a:t>
            </a:r>
            <a:r>
              <a:rPr lang="en-US" dirty="0" err="1"/>
              <a:t>Pajak</a:t>
            </a:r>
            <a:r>
              <a:rPr lang="en-US" dirty="0"/>
              <a:t> </a:t>
            </a:r>
            <a:r>
              <a:rPr lang="en-US" dirty="0" err="1"/>
              <a:t>Penghasilan</a:t>
            </a:r>
            <a:r>
              <a:rPr lang="en-US" dirty="0"/>
              <a:t> </a:t>
            </a:r>
            <a:r>
              <a:rPr lang="en-US" dirty="0" err="1"/>
              <a:t>Pasal</a:t>
            </a:r>
            <a:r>
              <a:rPr lang="en-US" dirty="0"/>
              <a:t> 29 yang </a:t>
            </a:r>
            <a:r>
              <a:rPr lang="en-US" dirty="0" err="1"/>
              <a:t>seharusnya</a:t>
            </a:r>
            <a:r>
              <a:rPr lang="en-US" dirty="0"/>
              <a:t> </a:t>
            </a:r>
            <a:r>
              <a:rPr lang="en-US" dirty="0" err="1"/>
              <a:t>dalam</a:t>
            </a:r>
            <a:r>
              <a:rPr lang="en-US" dirty="0"/>
              <a:t> </a:t>
            </a:r>
            <a:r>
              <a:rPr lang="en-US" dirty="0" err="1"/>
              <a:t>hal</a:t>
            </a:r>
            <a:r>
              <a:rPr lang="en-US" dirty="0"/>
              <a:t> </a:t>
            </a:r>
            <a:r>
              <a:rPr lang="en-US" dirty="0" err="1"/>
              <a:t>terdapat</a:t>
            </a:r>
            <a:r>
              <a:rPr lang="en-US" dirty="0"/>
              <a:t> </a:t>
            </a:r>
            <a:r>
              <a:rPr lang="en-US" dirty="0" err="1"/>
              <a:t>kekurangan</a:t>
            </a:r>
            <a:r>
              <a:rPr lang="en-US" dirty="0"/>
              <a:t> </a:t>
            </a:r>
            <a:r>
              <a:rPr lang="en-US" dirty="0" err="1"/>
              <a:t>pajak</a:t>
            </a:r>
            <a:r>
              <a:rPr lang="en-US" dirty="0"/>
              <a:t> yang </a:t>
            </a:r>
            <a:r>
              <a:rPr lang="en-US" dirty="0" err="1"/>
              <a:t>terutang</a:t>
            </a:r>
            <a:r>
              <a:rPr lang="en-US" dirty="0"/>
              <a:t>, </a:t>
            </a:r>
            <a:r>
              <a:rPr lang="en-US" dirty="0" err="1"/>
              <a:t>kecuali</a:t>
            </a:r>
            <a:r>
              <a:rPr lang="en-US" dirty="0"/>
              <a:t> </a:t>
            </a:r>
            <a:r>
              <a:rPr lang="en-US" dirty="0" err="1"/>
              <a:t>ada</a:t>
            </a:r>
            <a:r>
              <a:rPr lang="en-US" dirty="0"/>
              <a:t> </a:t>
            </a:r>
            <a:r>
              <a:rPr lang="en-US" dirty="0" err="1"/>
              <a:t>izin</a:t>
            </a:r>
            <a:r>
              <a:rPr lang="en-US" dirty="0"/>
              <a:t> </a:t>
            </a:r>
            <a:r>
              <a:rPr lang="en-US" dirty="0" err="1"/>
              <a:t>untuk</a:t>
            </a:r>
            <a:r>
              <a:rPr lang="en-US" dirty="0"/>
              <a:t> </a:t>
            </a:r>
            <a:r>
              <a:rPr lang="en-US" dirty="0" err="1"/>
              <a:t>mengangsur</a:t>
            </a:r>
            <a:r>
              <a:rPr lang="en-US" dirty="0"/>
              <a:t> </a:t>
            </a:r>
            <a:r>
              <a:rPr lang="en-US" dirty="0" err="1"/>
              <a:t>atau</a:t>
            </a:r>
            <a:r>
              <a:rPr lang="en-US" dirty="0"/>
              <a:t> </a:t>
            </a:r>
            <a:r>
              <a:rPr lang="en-US" dirty="0" err="1"/>
              <a:t>menunda</a:t>
            </a:r>
            <a:r>
              <a:rPr lang="en-US" dirty="0"/>
              <a:t> </a:t>
            </a:r>
            <a:r>
              <a:rPr lang="en-US" dirty="0" err="1"/>
              <a:t>pembayaran</a:t>
            </a:r>
            <a:r>
              <a:rPr lang="en-US" dirty="0"/>
              <a:t> </a:t>
            </a:r>
            <a:r>
              <a:rPr lang="en-US" dirty="0" err="1"/>
              <a:t>Pajak</a:t>
            </a:r>
            <a:r>
              <a:rPr lang="en-US" dirty="0"/>
              <a:t> </a:t>
            </a:r>
            <a:r>
              <a:rPr lang="en-US" dirty="0" err="1"/>
              <a:t>Penghasilan</a:t>
            </a:r>
            <a:r>
              <a:rPr lang="en-US" dirty="0"/>
              <a:t> </a:t>
            </a:r>
            <a:r>
              <a:rPr lang="en-US" dirty="0" err="1"/>
              <a:t>Pasal</a:t>
            </a:r>
            <a:r>
              <a:rPr lang="en-US" dirty="0"/>
              <a:t> 29. </a:t>
            </a:r>
            <a:endParaRPr lang="id-ID" dirty="0"/>
          </a:p>
          <a:p>
            <a:pPr marL="514350" lvl="0" indent="-514350">
              <a:buFont typeface="+mj-lt"/>
              <a:buAutoNum type="alphaLcPeriod"/>
            </a:pPr>
            <a:r>
              <a:rPr lang="en-US" dirty="0"/>
              <a:t>Surat </a:t>
            </a:r>
            <a:r>
              <a:rPr lang="en-US" dirty="0" err="1"/>
              <a:t>Kuasa</a:t>
            </a:r>
            <a:r>
              <a:rPr lang="en-US" dirty="0"/>
              <a:t> </a:t>
            </a:r>
            <a:r>
              <a:rPr lang="en-US" dirty="0" err="1"/>
              <a:t>Khusus</a:t>
            </a:r>
            <a:r>
              <a:rPr lang="en-US" dirty="0"/>
              <a:t>, </a:t>
            </a:r>
            <a:r>
              <a:rPr lang="en-US" dirty="0" err="1"/>
              <a:t>dalam</a:t>
            </a:r>
            <a:r>
              <a:rPr lang="en-US" dirty="0"/>
              <a:t> </a:t>
            </a:r>
            <a:r>
              <a:rPr lang="en-US" dirty="0" err="1"/>
              <a:t>hal</a:t>
            </a:r>
            <a:r>
              <a:rPr lang="en-US" dirty="0"/>
              <a:t> Surat </a:t>
            </a:r>
            <a:r>
              <a:rPr lang="en-US" dirty="0" err="1"/>
              <a:t>Pemberitahuan</a:t>
            </a:r>
            <a:r>
              <a:rPr lang="en-US" dirty="0"/>
              <a:t> </a:t>
            </a:r>
            <a:r>
              <a:rPr lang="en-US" dirty="0" err="1"/>
              <a:t>Tahunan</a:t>
            </a:r>
            <a:r>
              <a:rPr lang="en-US" dirty="0"/>
              <a:t> </a:t>
            </a:r>
            <a:r>
              <a:rPr lang="en-US" dirty="0" err="1"/>
              <a:t>ditandatangani</a:t>
            </a:r>
            <a:r>
              <a:rPr lang="en-US" dirty="0"/>
              <a:t> </a:t>
            </a:r>
            <a:r>
              <a:rPr lang="en-US" dirty="0" err="1"/>
              <a:t>oleh</a:t>
            </a:r>
            <a:r>
              <a:rPr lang="en-US" dirty="0"/>
              <a:t> </a:t>
            </a:r>
            <a:r>
              <a:rPr lang="en-US" dirty="0" err="1"/>
              <a:t>bukan</a:t>
            </a:r>
            <a:r>
              <a:rPr lang="en-US" dirty="0"/>
              <a:t> </a:t>
            </a:r>
            <a:r>
              <a:rPr lang="en-US" dirty="0" err="1"/>
              <a:t>Wajib</a:t>
            </a:r>
            <a:r>
              <a:rPr lang="en-US" dirty="0"/>
              <a:t> </a:t>
            </a:r>
            <a:r>
              <a:rPr lang="en-US" dirty="0" err="1"/>
              <a:t>Pajak</a:t>
            </a:r>
            <a:r>
              <a:rPr lang="en-US" dirty="0"/>
              <a:t>. </a:t>
            </a:r>
            <a:endParaRPr lang="id-ID" dirty="0"/>
          </a:p>
          <a:p>
            <a:pPr marL="514350" lvl="0" indent="-514350">
              <a:buFont typeface="+mj-lt"/>
              <a:buAutoNum type="alphaLcPeriod"/>
            </a:pPr>
            <a:r>
              <a:rPr lang="en-US" dirty="0"/>
              <a:t>Lampiran-</a:t>
            </a:r>
            <a:r>
              <a:rPr lang="en-US" dirty="0" err="1"/>
              <a:t>lampiran</a:t>
            </a:r>
            <a:r>
              <a:rPr lang="en-US" dirty="0"/>
              <a:t> </a:t>
            </a:r>
            <a:r>
              <a:rPr lang="en-US" dirty="0" err="1"/>
              <a:t>lainnya</a:t>
            </a:r>
            <a:r>
              <a:rPr lang="en-US" dirty="0"/>
              <a:t> yang </a:t>
            </a:r>
            <a:r>
              <a:rPr lang="en-US" dirty="0" err="1"/>
              <a:t>dianggap</a:t>
            </a:r>
            <a:r>
              <a:rPr lang="en-US" dirty="0"/>
              <a:t> </a:t>
            </a:r>
            <a:r>
              <a:rPr lang="en-US" dirty="0" err="1"/>
              <a:t>perlu</a:t>
            </a:r>
            <a:r>
              <a:rPr lang="en-US" dirty="0"/>
              <a:t> </a:t>
            </a:r>
            <a:r>
              <a:rPr lang="en-US" dirty="0" err="1"/>
              <a:t>untuk</a:t>
            </a:r>
            <a:r>
              <a:rPr lang="en-US" dirty="0"/>
              <a:t> </a:t>
            </a:r>
            <a:r>
              <a:rPr lang="en-US" dirty="0" err="1"/>
              <a:t>menjelaskan</a:t>
            </a:r>
            <a:r>
              <a:rPr lang="en-US" dirty="0"/>
              <a:t> </a:t>
            </a:r>
            <a:r>
              <a:rPr lang="en-US" dirty="0" err="1"/>
              <a:t>penghitungan</a:t>
            </a:r>
            <a:r>
              <a:rPr lang="en-US" dirty="0"/>
              <a:t> </a:t>
            </a:r>
            <a:r>
              <a:rPr lang="en-US" dirty="0" err="1"/>
              <a:t>besarnya</a:t>
            </a:r>
            <a:r>
              <a:rPr lang="en-US" dirty="0"/>
              <a:t> </a:t>
            </a:r>
            <a:r>
              <a:rPr lang="en-US" dirty="0" err="1"/>
              <a:t>penghasilan</a:t>
            </a:r>
            <a:r>
              <a:rPr lang="en-US" dirty="0"/>
              <a:t> </a:t>
            </a:r>
            <a:r>
              <a:rPr lang="en-US" dirty="0" err="1"/>
              <a:t>kena</a:t>
            </a:r>
            <a:r>
              <a:rPr lang="en-US" dirty="0"/>
              <a:t> </a:t>
            </a:r>
            <a:r>
              <a:rPr lang="en-US" dirty="0" err="1"/>
              <a:t>pajak</a:t>
            </a:r>
            <a:r>
              <a:rPr lang="en-US" dirty="0"/>
              <a:t> </a:t>
            </a:r>
            <a:r>
              <a:rPr lang="en-US" dirty="0" err="1"/>
              <a:t>atau</a:t>
            </a:r>
            <a:r>
              <a:rPr lang="en-US" dirty="0"/>
              <a:t> </a:t>
            </a:r>
            <a:r>
              <a:rPr lang="en-US" dirty="0" err="1"/>
              <a:t>besarnya</a:t>
            </a:r>
            <a:r>
              <a:rPr lang="en-US" dirty="0"/>
              <a:t> </a:t>
            </a:r>
            <a:r>
              <a:rPr lang="en-US" dirty="0" err="1"/>
              <a:t>Pajak</a:t>
            </a:r>
            <a:r>
              <a:rPr lang="en-US" dirty="0"/>
              <a:t> </a:t>
            </a:r>
            <a:r>
              <a:rPr lang="en-US" dirty="0" err="1"/>
              <a:t>Penghasilan</a:t>
            </a:r>
            <a:r>
              <a:rPr lang="en-US" dirty="0"/>
              <a:t> </a:t>
            </a:r>
            <a:r>
              <a:rPr lang="en-US" dirty="0" err="1"/>
              <a:t>Pasal</a:t>
            </a:r>
            <a:r>
              <a:rPr lang="en-US" dirty="0"/>
              <a:t> 25.</a:t>
            </a:r>
            <a:endParaRPr lang="id-ID" dirty="0"/>
          </a:p>
          <a:p>
            <a:endParaRPr lang="id-ID" dirty="0"/>
          </a:p>
        </p:txBody>
      </p:sp>
    </p:spTree>
    <p:extLst>
      <p:ext uri="{BB962C8B-B14F-4D97-AF65-F5344CB8AC3E}">
        <p14:creationId xmlns:p14="http://schemas.microsoft.com/office/powerpoint/2010/main" val="34341489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1">
            <a:extLst>
              <a:ext uri="{FF2B5EF4-FFF2-40B4-BE49-F238E27FC236}">
                <a16:creationId xmlns:a16="http://schemas.microsoft.com/office/drawing/2014/main" id="{2B1AD2F4-7D29-4C2B-87CC-7BAFBFDC53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6209" y="1345095"/>
            <a:ext cx="6083300" cy="3941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42108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8CE7195-449D-4AA3-8F84-FB0542518176}"/>
              </a:ext>
            </a:extLst>
          </p:cNvPr>
          <p:cNvSpPr/>
          <p:nvPr/>
        </p:nvSpPr>
        <p:spPr>
          <a:xfrm>
            <a:off x="993912" y="384458"/>
            <a:ext cx="10164417" cy="923330"/>
          </a:xfrm>
          <a:prstGeom prst="rect">
            <a:avLst/>
          </a:prstGeom>
        </p:spPr>
        <p:txBody>
          <a:bodyPr wrap="square">
            <a:spAutoFit/>
          </a:bodyPr>
          <a:lstStyle/>
          <a:p>
            <a:pPr algn="just">
              <a:spcAft>
                <a:spcPts val="0"/>
              </a:spcAft>
            </a:pPr>
            <a:r>
              <a:rPr lang="en-US" dirty="0" err="1">
                <a:latin typeface="Calibri" panose="020F0502020204030204" pitchFamily="34" charset="0"/>
                <a:ea typeface="Times New Roman" panose="02020603050405020304" pitchFamily="18" charset="0"/>
              </a:rPr>
              <a:t>Transkrip</a:t>
            </a:r>
            <a:r>
              <a:rPr lang="en-US" dirty="0">
                <a:latin typeface="Calibri" panose="020F0502020204030204" pitchFamily="34" charset="0"/>
                <a:ea typeface="Times New Roman" panose="02020603050405020304" pitchFamily="18" charset="0"/>
              </a:rPr>
              <a:t> </a:t>
            </a:r>
            <a:r>
              <a:rPr lang="en-US" dirty="0" err="1">
                <a:latin typeface="Calibri" panose="020F0502020204030204" pitchFamily="34" charset="0"/>
                <a:ea typeface="Times New Roman" panose="02020603050405020304" pitchFamily="18" charset="0"/>
              </a:rPr>
              <a:t>Kutipan</a:t>
            </a:r>
            <a:r>
              <a:rPr lang="en-US" dirty="0">
                <a:latin typeface="Calibri" panose="020F0502020204030204" pitchFamily="34" charset="0"/>
                <a:ea typeface="Times New Roman" panose="02020603050405020304" pitchFamily="18" charset="0"/>
              </a:rPr>
              <a:t> </a:t>
            </a:r>
            <a:r>
              <a:rPr lang="en-US" dirty="0" err="1">
                <a:latin typeface="Calibri" panose="020F0502020204030204" pitchFamily="34" charset="0"/>
                <a:ea typeface="Times New Roman" panose="02020603050405020304" pitchFamily="18" charset="0"/>
              </a:rPr>
              <a:t>Elemen-Elemen</a:t>
            </a:r>
            <a:r>
              <a:rPr lang="en-US" dirty="0">
                <a:latin typeface="Calibri" panose="020F0502020204030204" pitchFamily="34" charset="0"/>
                <a:ea typeface="Times New Roman" panose="02020603050405020304" pitchFamily="18" charset="0"/>
              </a:rPr>
              <a:t> </a:t>
            </a:r>
            <a:r>
              <a:rPr lang="en-US" dirty="0" err="1">
                <a:latin typeface="Calibri" panose="020F0502020204030204" pitchFamily="34" charset="0"/>
                <a:ea typeface="Times New Roman" panose="02020603050405020304" pitchFamily="18" charset="0"/>
              </a:rPr>
              <a:t>dari</a:t>
            </a:r>
            <a:r>
              <a:rPr lang="en-US" dirty="0">
                <a:latin typeface="Calibri" panose="020F0502020204030204" pitchFamily="34" charset="0"/>
                <a:ea typeface="Times New Roman" panose="02020603050405020304" pitchFamily="18" charset="0"/>
              </a:rPr>
              <a:t> </a:t>
            </a:r>
            <a:r>
              <a:rPr lang="en-US" dirty="0" err="1">
                <a:latin typeface="Calibri" panose="020F0502020204030204" pitchFamily="34" charset="0"/>
                <a:ea typeface="Times New Roman" panose="02020603050405020304" pitchFamily="18" charset="0"/>
              </a:rPr>
              <a:t>Laporan</a:t>
            </a:r>
            <a:r>
              <a:rPr lang="en-US" dirty="0">
                <a:latin typeface="Calibri" panose="020F0502020204030204" pitchFamily="34" charset="0"/>
                <a:ea typeface="Times New Roman" panose="02020603050405020304" pitchFamily="18" charset="0"/>
              </a:rPr>
              <a:t> </a:t>
            </a:r>
            <a:r>
              <a:rPr lang="en-US" dirty="0" err="1">
                <a:latin typeface="Calibri" panose="020F0502020204030204" pitchFamily="34" charset="0"/>
                <a:ea typeface="Times New Roman" panose="02020603050405020304" pitchFamily="18" charset="0"/>
              </a:rPr>
              <a:t>Keuangan</a:t>
            </a:r>
            <a:r>
              <a:rPr lang="en-US" dirty="0">
                <a:latin typeface="Calibri" panose="020F0502020204030204" pitchFamily="34" charset="0"/>
                <a:ea typeface="Times New Roman" panose="02020603050405020304" pitchFamily="18" charset="0"/>
              </a:rPr>
              <a:t> </a:t>
            </a:r>
            <a:r>
              <a:rPr lang="en-US" dirty="0" err="1">
                <a:latin typeface="Calibri" panose="020F0502020204030204" pitchFamily="34" charset="0"/>
                <a:ea typeface="Times New Roman" panose="02020603050405020304" pitchFamily="18" charset="0"/>
              </a:rPr>
              <a:t>merupakan</a:t>
            </a:r>
            <a:r>
              <a:rPr lang="en-US" dirty="0">
                <a:latin typeface="Calibri" panose="020F0502020204030204" pitchFamily="34" charset="0"/>
                <a:ea typeface="Times New Roman" panose="02020603050405020304" pitchFamily="18" charset="0"/>
              </a:rPr>
              <a:t> </a:t>
            </a:r>
            <a:r>
              <a:rPr lang="en-US" dirty="0" err="1">
                <a:latin typeface="Calibri" panose="020F0502020204030204" pitchFamily="34" charset="0"/>
                <a:ea typeface="Times New Roman" panose="02020603050405020304" pitchFamily="18" charset="0"/>
              </a:rPr>
              <a:t>ringkasan</a:t>
            </a:r>
            <a:r>
              <a:rPr lang="en-US" dirty="0">
                <a:latin typeface="Calibri" panose="020F0502020204030204" pitchFamily="34" charset="0"/>
                <a:ea typeface="Times New Roman" panose="02020603050405020304" pitchFamily="18" charset="0"/>
              </a:rPr>
              <a:t> </a:t>
            </a:r>
            <a:r>
              <a:rPr lang="en-US" dirty="0" err="1">
                <a:latin typeface="Calibri" panose="020F0502020204030204" pitchFamily="34" charset="0"/>
                <a:ea typeface="Times New Roman" panose="02020603050405020304" pitchFamily="18" charset="0"/>
              </a:rPr>
              <a:t>dari</a:t>
            </a:r>
            <a:r>
              <a:rPr lang="en-US" dirty="0">
                <a:latin typeface="Calibri" panose="020F0502020204030204" pitchFamily="34" charset="0"/>
                <a:ea typeface="Times New Roman" panose="02020603050405020304" pitchFamily="18" charset="0"/>
              </a:rPr>
              <a:t> </a:t>
            </a:r>
            <a:r>
              <a:rPr lang="en-US" dirty="0" err="1">
                <a:latin typeface="Calibri" panose="020F0502020204030204" pitchFamily="34" charset="0"/>
                <a:ea typeface="Times New Roman" panose="02020603050405020304" pitchFamily="18" charset="0"/>
              </a:rPr>
              <a:t>laporan</a:t>
            </a:r>
            <a:r>
              <a:rPr lang="en-US" dirty="0">
                <a:latin typeface="Calibri" panose="020F0502020204030204" pitchFamily="34" charset="0"/>
                <a:ea typeface="Times New Roman" panose="02020603050405020304" pitchFamily="18" charset="0"/>
              </a:rPr>
              <a:t> </a:t>
            </a:r>
            <a:r>
              <a:rPr lang="en-US" dirty="0" err="1">
                <a:latin typeface="Calibri" panose="020F0502020204030204" pitchFamily="34" charset="0"/>
                <a:ea typeface="Times New Roman" panose="02020603050405020304" pitchFamily="18" charset="0"/>
              </a:rPr>
              <a:t>keuangan</a:t>
            </a:r>
            <a:r>
              <a:rPr lang="en-US" dirty="0">
                <a:latin typeface="Calibri" panose="020F0502020204030204" pitchFamily="34" charset="0"/>
                <a:ea typeface="Times New Roman" panose="02020603050405020304" pitchFamily="18" charset="0"/>
              </a:rPr>
              <a:t> yang </a:t>
            </a:r>
            <a:r>
              <a:rPr lang="en-US" dirty="0" err="1">
                <a:latin typeface="Calibri" panose="020F0502020204030204" pitchFamily="34" charset="0"/>
                <a:ea typeface="Times New Roman" panose="02020603050405020304" pitchFamily="18" charset="0"/>
              </a:rPr>
              <a:t>mencerminkan</a:t>
            </a:r>
            <a:r>
              <a:rPr lang="en-US" dirty="0">
                <a:latin typeface="Calibri" panose="020F0502020204030204" pitchFamily="34" charset="0"/>
                <a:ea typeface="Times New Roman" panose="02020603050405020304" pitchFamily="18" charset="0"/>
              </a:rPr>
              <a:t> </a:t>
            </a:r>
            <a:r>
              <a:rPr lang="en-US" dirty="0" err="1">
                <a:latin typeface="Calibri" panose="020F0502020204030204" pitchFamily="34" charset="0"/>
                <a:ea typeface="Times New Roman" panose="02020603050405020304" pitchFamily="18" charset="0"/>
              </a:rPr>
              <a:t>keseluruhan</a:t>
            </a:r>
            <a:r>
              <a:rPr lang="en-US" dirty="0">
                <a:latin typeface="Calibri" panose="020F0502020204030204" pitchFamily="34" charset="0"/>
                <a:ea typeface="Times New Roman" panose="02020603050405020304" pitchFamily="18" charset="0"/>
              </a:rPr>
              <a:t> </a:t>
            </a:r>
            <a:r>
              <a:rPr lang="en-US" dirty="0" err="1">
                <a:latin typeface="Calibri" panose="020F0502020204030204" pitchFamily="34" charset="0"/>
                <a:ea typeface="Times New Roman" panose="02020603050405020304" pitchFamily="18" charset="0"/>
              </a:rPr>
              <a:t>isi</a:t>
            </a:r>
            <a:r>
              <a:rPr lang="en-US" dirty="0">
                <a:latin typeface="Calibri" panose="020F0502020204030204" pitchFamily="34" charset="0"/>
                <a:ea typeface="Times New Roman" panose="02020603050405020304" pitchFamily="18" charset="0"/>
              </a:rPr>
              <a:t> </a:t>
            </a:r>
            <a:r>
              <a:rPr lang="en-US" dirty="0" err="1">
                <a:latin typeface="Calibri" panose="020F0502020204030204" pitchFamily="34" charset="0"/>
                <a:ea typeface="Times New Roman" panose="02020603050405020304" pitchFamily="18" charset="0"/>
              </a:rPr>
              <a:t>dari</a:t>
            </a:r>
            <a:r>
              <a:rPr lang="en-US" dirty="0">
                <a:latin typeface="Calibri" panose="020F0502020204030204" pitchFamily="34" charset="0"/>
                <a:ea typeface="Times New Roman" panose="02020603050405020304" pitchFamily="18" charset="0"/>
              </a:rPr>
              <a:t> </a:t>
            </a:r>
            <a:r>
              <a:rPr lang="en-US" dirty="0" err="1">
                <a:latin typeface="Calibri" panose="020F0502020204030204" pitchFamily="34" charset="0"/>
                <a:ea typeface="Times New Roman" panose="02020603050405020304" pitchFamily="18" charset="0"/>
              </a:rPr>
              <a:t>laporan</a:t>
            </a:r>
            <a:r>
              <a:rPr lang="en-US" dirty="0">
                <a:latin typeface="Calibri" panose="020F0502020204030204" pitchFamily="34" charset="0"/>
                <a:ea typeface="Times New Roman" panose="02020603050405020304" pitchFamily="18" charset="0"/>
              </a:rPr>
              <a:t> </a:t>
            </a:r>
            <a:r>
              <a:rPr lang="en-US" dirty="0" err="1">
                <a:latin typeface="Calibri" panose="020F0502020204030204" pitchFamily="34" charset="0"/>
                <a:ea typeface="Times New Roman" panose="02020603050405020304" pitchFamily="18" charset="0"/>
              </a:rPr>
              <a:t>keuangan</a:t>
            </a:r>
            <a:r>
              <a:rPr lang="en-US" dirty="0">
                <a:latin typeface="Calibri" panose="020F0502020204030204" pitchFamily="34" charset="0"/>
                <a:ea typeface="Times New Roman" panose="02020603050405020304" pitchFamily="18" charset="0"/>
              </a:rPr>
              <a:t>. </a:t>
            </a:r>
            <a:r>
              <a:rPr lang="en-US" dirty="0" err="1">
                <a:latin typeface="Calibri" panose="020F0502020204030204" pitchFamily="34" charset="0"/>
                <a:ea typeface="Times New Roman" panose="02020603050405020304" pitchFamily="18" charset="0"/>
              </a:rPr>
              <a:t>Transkrip</a:t>
            </a:r>
            <a:r>
              <a:rPr lang="en-US" dirty="0">
                <a:latin typeface="Calibri" panose="020F0502020204030204" pitchFamily="34" charset="0"/>
                <a:ea typeface="Times New Roman" panose="02020603050405020304" pitchFamily="18" charset="0"/>
              </a:rPr>
              <a:t> </a:t>
            </a:r>
            <a:r>
              <a:rPr lang="en-US" dirty="0" err="1">
                <a:latin typeface="Calibri" panose="020F0502020204030204" pitchFamily="34" charset="0"/>
                <a:ea typeface="Times New Roman" panose="02020603050405020304" pitchFamily="18" charset="0"/>
              </a:rPr>
              <a:t>Kutipan</a:t>
            </a:r>
            <a:r>
              <a:rPr lang="en-US" dirty="0">
                <a:latin typeface="Calibri" panose="020F0502020204030204" pitchFamily="34" charset="0"/>
                <a:ea typeface="Times New Roman" panose="02020603050405020304" pitchFamily="18" charset="0"/>
              </a:rPr>
              <a:t> </a:t>
            </a:r>
            <a:r>
              <a:rPr lang="en-US" dirty="0" err="1">
                <a:latin typeface="Calibri" panose="020F0502020204030204" pitchFamily="34" charset="0"/>
                <a:ea typeface="Times New Roman" panose="02020603050405020304" pitchFamily="18" charset="0"/>
              </a:rPr>
              <a:t>Elemen-Elemen</a:t>
            </a:r>
            <a:r>
              <a:rPr lang="en-US" dirty="0">
                <a:latin typeface="Calibri" panose="020F0502020204030204" pitchFamily="34" charset="0"/>
                <a:ea typeface="Times New Roman" panose="02020603050405020304" pitchFamily="18" charset="0"/>
              </a:rPr>
              <a:t> </a:t>
            </a:r>
            <a:r>
              <a:rPr lang="en-US" dirty="0" err="1">
                <a:latin typeface="Calibri" panose="020F0502020204030204" pitchFamily="34" charset="0"/>
                <a:ea typeface="Times New Roman" panose="02020603050405020304" pitchFamily="18" charset="0"/>
              </a:rPr>
              <a:t>dari</a:t>
            </a:r>
            <a:r>
              <a:rPr lang="en-US" dirty="0">
                <a:latin typeface="Calibri" panose="020F0502020204030204" pitchFamily="34" charset="0"/>
                <a:ea typeface="Times New Roman" panose="02020603050405020304" pitchFamily="18" charset="0"/>
              </a:rPr>
              <a:t> </a:t>
            </a:r>
            <a:r>
              <a:rPr lang="en-US" dirty="0" err="1">
                <a:latin typeface="Calibri" panose="020F0502020204030204" pitchFamily="34" charset="0"/>
                <a:ea typeface="Times New Roman" panose="02020603050405020304" pitchFamily="18" charset="0"/>
              </a:rPr>
              <a:t>Laporan</a:t>
            </a:r>
            <a:r>
              <a:rPr lang="en-US" dirty="0">
                <a:latin typeface="Calibri" panose="020F0502020204030204" pitchFamily="34" charset="0"/>
                <a:ea typeface="Times New Roman" panose="02020603050405020304" pitchFamily="18" charset="0"/>
              </a:rPr>
              <a:t> </a:t>
            </a:r>
            <a:r>
              <a:rPr lang="en-US" dirty="0" err="1">
                <a:latin typeface="Calibri" panose="020F0502020204030204" pitchFamily="34" charset="0"/>
                <a:ea typeface="Times New Roman" panose="02020603050405020304" pitchFamily="18" charset="0"/>
              </a:rPr>
              <a:t>Keuangan</a:t>
            </a:r>
            <a:r>
              <a:rPr lang="en-US" dirty="0">
                <a:latin typeface="Calibri" panose="020F0502020204030204" pitchFamily="34" charset="0"/>
                <a:ea typeface="Times New Roman" panose="02020603050405020304" pitchFamily="18" charset="0"/>
              </a:rPr>
              <a:t> </a:t>
            </a:r>
            <a:r>
              <a:rPr lang="en-US" dirty="0" err="1">
                <a:latin typeface="Calibri" panose="020F0502020204030204" pitchFamily="34" charset="0"/>
                <a:ea typeface="Times New Roman" panose="02020603050405020304" pitchFamily="18" charset="0"/>
              </a:rPr>
              <a:t>dibedakan</a:t>
            </a:r>
            <a:r>
              <a:rPr lang="en-US" dirty="0">
                <a:latin typeface="Calibri" panose="020F0502020204030204" pitchFamily="34" charset="0"/>
                <a:ea typeface="Times New Roman" panose="02020603050405020304" pitchFamily="18" charset="0"/>
              </a:rPr>
              <a:t> </a:t>
            </a:r>
            <a:r>
              <a:rPr lang="en-US" dirty="0" err="1">
                <a:latin typeface="Calibri" panose="020F0502020204030204" pitchFamily="34" charset="0"/>
                <a:ea typeface="Times New Roman" panose="02020603050405020304" pitchFamily="18" charset="0"/>
              </a:rPr>
              <a:t>menurut</a:t>
            </a:r>
            <a:r>
              <a:rPr lang="en-US" dirty="0">
                <a:latin typeface="Calibri" panose="020F0502020204030204" pitchFamily="34" charset="0"/>
                <a:ea typeface="Times New Roman" panose="02020603050405020304" pitchFamily="18" charset="0"/>
              </a:rPr>
              <a:t> </a:t>
            </a:r>
            <a:r>
              <a:rPr lang="en-US" dirty="0" err="1">
                <a:latin typeface="Calibri" panose="020F0502020204030204" pitchFamily="34" charset="0"/>
                <a:ea typeface="Times New Roman" panose="02020603050405020304" pitchFamily="18" charset="0"/>
              </a:rPr>
              <a:t>jenis</a:t>
            </a:r>
            <a:r>
              <a:rPr lang="en-US" dirty="0">
                <a:latin typeface="Calibri" panose="020F0502020204030204" pitchFamily="34" charset="0"/>
                <a:ea typeface="Times New Roman" panose="02020603050405020304" pitchFamily="18" charset="0"/>
              </a:rPr>
              <a:t> </a:t>
            </a:r>
            <a:r>
              <a:rPr lang="en-US" dirty="0" err="1">
                <a:latin typeface="Calibri" panose="020F0502020204030204" pitchFamily="34" charset="0"/>
                <a:ea typeface="Times New Roman" panose="02020603050405020304" pitchFamily="18" charset="0"/>
              </a:rPr>
              <a:t>usaha</a:t>
            </a:r>
            <a:r>
              <a:rPr lang="en-US" dirty="0">
                <a:latin typeface="Calibri" panose="020F0502020204030204" pitchFamily="34" charset="0"/>
                <a:ea typeface="Times New Roman" panose="02020603050405020304" pitchFamily="18" charset="0"/>
              </a:rPr>
              <a:t> </a:t>
            </a:r>
            <a:r>
              <a:rPr lang="en-US" dirty="0" err="1">
                <a:latin typeface="Calibri" panose="020F0502020204030204" pitchFamily="34" charset="0"/>
                <a:ea typeface="Times New Roman" panose="02020603050405020304" pitchFamily="18" charset="0"/>
              </a:rPr>
              <a:t>Wajib</a:t>
            </a:r>
            <a:r>
              <a:rPr lang="en-US" dirty="0">
                <a:latin typeface="Calibri" panose="020F0502020204030204" pitchFamily="34" charset="0"/>
                <a:ea typeface="Times New Roman" panose="02020603050405020304" pitchFamily="18" charset="0"/>
              </a:rPr>
              <a:t> </a:t>
            </a:r>
            <a:r>
              <a:rPr lang="en-US" dirty="0" err="1">
                <a:latin typeface="Calibri" panose="020F0502020204030204" pitchFamily="34" charset="0"/>
                <a:ea typeface="Times New Roman" panose="02020603050405020304" pitchFamily="18" charset="0"/>
              </a:rPr>
              <a:t>Pajak</a:t>
            </a:r>
            <a:r>
              <a:rPr lang="en-US" dirty="0">
                <a:latin typeface="Calibri" panose="020F0502020204030204" pitchFamily="34" charset="0"/>
                <a:ea typeface="Times New Roman" panose="02020603050405020304" pitchFamily="18" charset="0"/>
              </a:rPr>
              <a:t> </a:t>
            </a:r>
            <a:r>
              <a:rPr lang="en-US" dirty="0" err="1">
                <a:latin typeface="Calibri" panose="020F0502020204030204" pitchFamily="34" charset="0"/>
                <a:ea typeface="Times New Roman" panose="02020603050405020304" pitchFamily="18" charset="0"/>
              </a:rPr>
              <a:t>yaitu</a:t>
            </a:r>
            <a:r>
              <a:rPr lang="en-US" dirty="0">
                <a:latin typeface="Calibri" panose="020F0502020204030204" pitchFamily="34" charset="0"/>
                <a:ea typeface="Times New Roman" panose="02020603050405020304" pitchFamily="18" charset="0"/>
              </a:rPr>
              <a:t>  </a:t>
            </a:r>
            <a:endParaRPr lang="id-ID" dirty="0">
              <a:latin typeface="Times New Roman" panose="02020603050405020304" pitchFamily="18" charset="0"/>
              <a:ea typeface="Times New Roman" panose="02020603050405020304" pitchFamily="18" charset="0"/>
            </a:endParaRPr>
          </a:p>
        </p:txBody>
      </p:sp>
      <p:graphicFrame>
        <p:nvGraphicFramePr>
          <p:cNvPr id="3" name="Table 2">
            <a:extLst>
              <a:ext uri="{FF2B5EF4-FFF2-40B4-BE49-F238E27FC236}">
                <a16:creationId xmlns:a16="http://schemas.microsoft.com/office/drawing/2014/main" id="{838745C3-E539-4DCF-81D2-FF33AC166243}"/>
              </a:ext>
            </a:extLst>
          </p:cNvPr>
          <p:cNvGraphicFramePr>
            <a:graphicFrameLocks noGrp="1"/>
          </p:cNvGraphicFramePr>
          <p:nvPr>
            <p:extLst>
              <p:ext uri="{D42A27DB-BD31-4B8C-83A1-F6EECF244321}">
                <p14:modId xmlns:p14="http://schemas.microsoft.com/office/powerpoint/2010/main" val="793102828"/>
              </p:ext>
            </p:extLst>
          </p:nvPr>
        </p:nvGraphicFramePr>
        <p:xfrm>
          <a:off x="3352800" y="1456456"/>
          <a:ext cx="6202016" cy="3945087"/>
        </p:xfrm>
        <a:graphic>
          <a:graphicData uri="http://schemas.openxmlformats.org/drawingml/2006/table">
            <a:tbl>
              <a:tblPr firstRow="1" firstCol="1" bandRow="1">
                <a:tableStyleId>{5C22544A-7EE6-4342-B048-85BDC9FD1C3A}</a:tableStyleId>
              </a:tblPr>
              <a:tblGrid>
                <a:gridCol w="525517">
                  <a:extLst>
                    <a:ext uri="{9D8B030D-6E8A-4147-A177-3AD203B41FA5}">
                      <a16:colId xmlns:a16="http://schemas.microsoft.com/office/drawing/2014/main" val="4204383430"/>
                    </a:ext>
                  </a:extLst>
                </a:gridCol>
                <a:gridCol w="525517">
                  <a:extLst>
                    <a:ext uri="{9D8B030D-6E8A-4147-A177-3AD203B41FA5}">
                      <a16:colId xmlns:a16="http://schemas.microsoft.com/office/drawing/2014/main" val="3973690193"/>
                    </a:ext>
                  </a:extLst>
                </a:gridCol>
                <a:gridCol w="525517">
                  <a:extLst>
                    <a:ext uri="{9D8B030D-6E8A-4147-A177-3AD203B41FA5}">
                      <a16:colId xmlns:a16="http://schemas.microsoft.com/office/drawing/2014/main" val="3757417265"/>
                    </a:ext>
                  </a:extLst>
                </a:gridCol>
                <a:gridCol w="4625465">
                  <a:extLst>
                    <a:ext uri="{9D8B030D-6E8A-4147-A177-3AD203B41FA5}">
                      <a16:colId xmlns:a16="http://schemas.microsoft.com/office/drawing/2014/main" val="2559960161"/>
                    </a:ext>
                  </a:extLst>
                </a:gridCol>
              </a:tblGrid>
              <a:tr h="438343">
                <a:tc>
                  <a:txBody>
                    <a:bodyPr/>
                    <a:lstStyle/>
                    <a:p>
                      <a:pPr algn="ctr">
                        <a:spcAft>
                          <a:spcPts val="0"/>
                        </a:spcAft>
                      </a:pPr>
                      <a:r>
                        <a:rPr lang="id-ID" sz="1200">
                          <a:effectLst/>
                        </a:rPr>
                        <a:t>No.</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tc gridSpan="2">
                  <a:txBody>
                    <a:bodyPr/>
                    <a:lstStyle/>
                    <a:p>
                      <a:pPr algn="ctr">
                        <a:spcAft>
                          <a:spcPts val="0"/>
                        </a:spcAft>
                      </a:pPr>
                      <a:r>
                        <a:rPr lang="id-ID" sz="1200">
                          <a:effectLst/>
                        </a:rPr>
                        <a:t>Kode Formulir</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tc hMerge="1">
                  <a:txBody>
                    <a:bodyPr/>
                    <a:lstStyle/>
                    <a:p>
                      <a:endParaRPr lang="id-ID"/>
                    </a:p>
                  </a:txBody>
                  <a:tcPr/>
                </a:tc>
                <a:tc>
                  <a:txBody>
                    <a:bodyPr/>
                    <a:lstStyle/>
                    <a:p>
                      <a:pPr algn="ctr">
                        <a:spcAft>
                          <a:spcPts val="0"/>
                        </a:spcAft>
                      </a:pPr>
                      <a:r>
                        <a:rPr lang="id-ID" sz="1200" dirty="0">
                          <a:effectLst/>
                        </a:rPr>
                        <a:t>Jenis Usaha Wajib Pajak</a:t>
                      </a:r>
                      <a:endParaRPr lang="id-ID"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extLst>
                  <a:ext uri="{0D108BD9-81ED-4DB2-BD59-A6C34878D82A}">
                    <a16:rowId xmlns:a16="http://schemas.microsoft.com/office/drawing/2014/main" val="1055664456"/>
                  </a:ext>
                </a:extLst>
              </a:tr>
              <a:tr h="438343">
                <a:tc>
                  <a:txBody>
                    <a:bodyPr/>
                    <a:lstStyle/>
                    <a:p>
                      <a:pPr algn="ctr">
                        <a:spcAft>
                          <a:spcPts val="0"/>
                        </a:spcAft>
                      </a:pPr>
                      <a:r>
                        <a:rPr lang="id-ID" sz="1200">
                          <a:effectLst/>
                        </a:rPr>
                        <a:t>1.</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tc>
                  <a:txBody>
                    <a:bodyPr/>
                    <a:lstStyle/>
                    <a:p>
                      <a:pPr algn="ctr">
                        <a:spcAft>
                          <a:spcPts val="0"/>
                        </a:spcAft>
                      </a:pPr>
                      <a:r>
                        <a:rPr lang="id-ID" sz="1200">
                          <a:effectLst/>
                        </a:rPr>
                        <a:t>8A-1</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tc>
                  <a:txBody>
                    <a:bodyPr/>
                    <a:lstStyle/>
                    <a:p>
                      <a:pPr algn="ctr">
                        <a:spcAft>
                          <a:spcPts val="0"/>
                        </a:spcAft>
                      </a:pPr>
                      <a:r>
                        <a:rPr lang="id-ID" sz="1200">
                          <a:effectLst/>
                        </a:rPr>
                        <a:t>8B-1</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tc>
                  <a:txBody>
                    <a:bodyPr/>
                    <a:lstStyle/>
                    <a:p>
                      <a:pPr algn="just">
                        <a:spcAft>
                          <a:spcPts val="0"/>
                        </a:spcAft>
                      </a:pPr>
                      <a:r>
                        <a:rPr lang="id-ID" sz="1200">
                          <a:effectLst/>
                        </a:rPr>
                        <a:t>Perusahaan Industri Manufaktur</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extLst>
                  <a:ext uri="{0D108BD9-81ED-4DB2-BD59-A6C34878D82A}">
                    <a16:rowId xmlns:a16="http://schemas.microsoft.com/office/drawing/2014/main" val="3090244637"/>
                  </a:ext>
                </a:extLst>
              </a:tr>
              <a:tr h="438343">
                <a:tc>
                  <a:txBody>
                    <a:bodyPr/>
                    <a:lstStyle/>
                    <a:p>
                      <a:pPr algn="ctr">
                        <a:spcAft>
                          <a:spcPts val="0"/>
                        </a:spcAft>
                      </a:pPr>
                      <a:r>
                        <a:rPr lang="id-ID" sz="1200">
                          <a:effectLst/>
                        </a:rPr>
                        <a:t>2.</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tc>
                  <a:txBody>
                    <a:bodyPr/>
                    <a:lstStyle/>
                    <a:p>
                      <a:pPr algn="ctr">
                        <a:spcAft>
                          <a:spcPts val="0"/>
                        </a:spcAft>
                      </a:pPr>
                      <a:r>
                        <a:rPr lang="id-ID" sz="1200">
                          <a:effectLst/>
                        </a:rPr>
                        <a:t>8A-2</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tc>
                  <a:txBody>
                    <a:bodyPr/>
                    <a:lstStyle/>
                    <a:p>
                      <a:pPr algn="ctr">
                        <a:spcAft>
                          <a:spcPts val="0"/>
                        </a:spcAft>
                      </a:pPr>
                      <a:r>
                        <a:rPr lang="id-ID" sz="1200">
                          <a:effectLst/>
                        </a:rPr>
                        <a:t>8B-2</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tc>
                  <a:txBody>
                    <a:bodyPr/>
                    <a:lstStyle/>
                    <a:p>
                      <a:pPr algn="just">
                        <a:spcAft>
                          <a:spcPts val="0"/>
                        </a:spcAft>
                      </a:pPr>
                      <a:r>
                        <a:rPr lang="id-ID" sz="1200">
                          <a:effectLst/>
                        </a:rPr>
                        <a:t>Perusahaan Dagang</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extLst>
                  <a:ext uri="{0D108BD9-81ED-4DB2-BD59-A6C34878D82A}">
                    <a16:rowId xmlns:a16="http://schemas.microsoft.com/office/drawing/2014/main" val="2261180310"/>
                  </a:ext>
                </a:extLst>
              </a:tr>
              <a:tr h="438343">
                <a:tc>
                  <a:txBody>
                    <a:bodyPr/>
                    <a:lstStyle/>
                    <a:p>
                      <a:pPr algn="ctr">
                        <a:spcAft>
                          <a:spcPts val="0"/>
                        </a:spcAft>
                      </a:pPr>
                      <a:r>
                        <a:rPr lang="id-ID" sz="1200">
                          <a:effectLst/>
                        </a:rPr>
                        <a:t>3.</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tc>
                  <a:txBody>
                    <a:bodyPr/>
                    <a:lstStyle/>
                    <a:p>
                      <a:pPr algn="ctr">
                        <a:spcAft>
                          <a:spcPts val="0"/>
                        </a:spcAft>
                      </a:pPr>
                      <a:r>
                        <a:rPr lang="id-ID" sz="1200">
                          <a:effectLst/>
                        </a:rPr>
                        <a:t>8A-3</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tc>
                  <a:txBody>
                    <a:bodyPr/>
                    <a:lstStyle/>
                    <a:p>
                      <a:pPr algn="ctr">
                        <a:spcAft>
                          <a:spcPts val="0"/>
                        </a:spcAft>
                      </a:pPr>
                      <a:r>
                        <a:rPr lang="id-ID" sz="1200">
                          <a:effectLst/>
                        </a:rPr>
                        <a:t>8B-3</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tc>
                  <a:txBody>
                    <a:bodyPr/>
                    <a:lstStyle/>
                    <a:p>
                      <a:pPr algn="just">
                        <a:spcAft>
                          <a:spcPts val="0"/>
                        </a:spcAft>
                      </a:pPr>
                      <a:r>
                        <a:rPr lang="id-ID" sz="1200">
                          <a:effectLst/>
                        </a:rPr>
                        <a:t>Bank Konvensional</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extLst>
                  <a:ext uri="{0D108BD9-81ED-4DB2-BD59-A6C34878D82A}">
                    <a16:rowId xmlns:a16="http://schemas.microsoft.com/office/drawing/2014/main" val="231812656"/>
                  </a:ext>
                </a:extLst>
              </a:tr>
              <a:tr h="438343">
                <a:tc>
                  <a:txBody>
                    <a:bodyPr/>
                    <a:lstStyle/>
                    <a:p>
                      <a:pPr algn="ctr">
                        <a:spcAft>
                          <a:spcPts val="0"/>
                        </a:spcAft>
                      </a:pPr>
                      <a:r>
                        <a:rPr lang="id-ID" sz="1200">
                          <a:effectLst/>
                        </a:rPr>
                        <a:t>4.</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tc>
                  <a:txBody>
                    <a:bodyPr/>
                    <a:lstStyle/>
                    <a:p>
                      <a:pPr algn="ctr">
                        <a:spcAft>
                          <a:spcPts val="0"/>
                        </a:spcAft>
                      </a:pPr>
                      <a:r>
                        <a:rPr lang="id-ID" sz="1200">
                          <a:effectLst/>
                        </a:rPr>
                        <a:t>8A-4</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tc>
                  <a:txBody>
                    <a:bodyPr/>
                    <a:lstStyle/>
                    <a:p>
                      <a:pPr algn="ctr">
                        <a:spcAft>
                          <a:spcPts val="0"/>
                        </a:spcAft>
                      </a:pPr>
                      <a:r>
                        <a:rPr lang="id-ID" sz="1200">
                          <a:effectLst/>
                        </a:rPr>
                        <a:t>8B-4</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tc>
                  <a:txBody>
                    <a:bodyPr/>
                    <a:lstStyle/>
                    <a:p>
                      <a:pPr algn="just">
                        <a:spcAft>
                          <a:spcPts val="0"/>
                        </a:spcAft>
                      </a:pPr>
                      <a:r>
                        <a:rPr lang="id-ID" sz="1200">
                          <a:effectLst/>
                        </a:rPr>
                        <a:t>Bank Syariah</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extLst>
                  <a:ext uri="{0D108BD9-81ED-4DB2-BD59-A6C34878D82A}">
                    <a16:rowId xmlns:a16="http://schemas.microsoft.com/office/drawing/2014/main" val="2201522805"/>
                  </a:ext>
                </a:extLst>
              </a:tr>
              <a:tr h="438343">
                <a:tc>
                  <a:txBody>
                    <a:bodyPr/>
                    <a:lstStyle/>
                    <a:p>
                      <a:pPr algn="ctr">
                        <a:spcAft>
                          <a:spcPts val="0"/>
                        </a:spcAft>
                      </a:pPr>
                      <a:r>
                        <a:rPr lang="id-ID" sz="1200">
                          <a:effectLst/>
                        </a:rPr>
                        <a:t>5.</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tc>
                  <a:txBody>
                    <a:bodyPr/>
                    <a:lstStyle/>
                    <a:p>
                      <a:pPr algn="ctr">
                        <a:spcAft>
                          <a:spcPts val="0"/>
                        </a:spcAft>
                      </a:pPr>
                      <a:r>
                        <a:rPr lang="id-ID" sz="1200">
                          <a:effectLst/>
                        </a:rPr>
                        <a:t>8A-5</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tc>
                  <a:txBody>
                    <a:bodyPr/>
                    <a:lstStyle/>
                    <a:p>
                      <a:pPr algn="ctr">
                        <a:spcAft>
                          <a:spcPts val="0"/>
                        </a:spcAft>
                      </a:pPr>
                      <a:r>
                        <a:rPr lang="id-ID" sz="1200">
                          <a:effectLst/>
                        </a:rPr>
                        <a:t>8B-5</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tc>
                  <a:txBody>
                    <a:bodyPr/>
                    <a:lstStyle/>
                    <a:p>
                      <a:pPr algn="just">
                        <a:spcAft>
                          <a:spcPts val="0"/>
                        </a:spcAft>
                      </a:pPr>
                      <a:r>
                        <a:rPr lang="id-ID" sz="1200">
                          <a:effectLst/>
                        </a:rPr>
                        <a:t>Perusahaan Asuransi</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extLst>
                  <a:ext uri="{0D108BD9-81ED-4DB2-BD59-A6C34878D82A}">
                    <a16:rowId xmlns:a16="http://schemas.microsoft.com/office/drawing/2014/main" val="2423386258"/>
                  </a:ext>
                </a:extLst>
              </a:tr>
              <a:tr h="438343">
                <a:tc>
                  <a:txBody>
                    <a:bodyPr/>
                    <a:lstStyle/>
                    <a:p>
                      <a:pPr algn="ctr">
                        <a:spcAft>
                          <a:spcPts val="0"/>
                        </a:spcAft>
                      </a:pPr>
                      <a:r>
                        <a:rPr lang="id-ID" sz="1200">
                          <a:effectLst/>
                        </a:rPr>
                        <a:t>6.</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tc>
                  <a:txBody>
                    <a:bodyPr/>
                    <a:lstStyle/>
                    <a:p>
                      <a:pPr algn="ctr">
                        <a:spcAft>
                          <a:spcPts val="0"/>
                        </a:spcAft>
                      </a:pPr>
                      <a:r>
                        <a:rPr lang="id-ID" sz="1200">
                          <a:effectLst/>
                        </a:rPr>
                        <a:t>8A-6</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tc>
                  <a:txBody>
                    <a:bodyPr/>
                    <a:lstStyle/>
                    <a:p>
                      <a:pPr algn="ctr">
                        <a:spcAft>
                          <a:spcPts val="0"/>
                        </a:spcAft>
                      </a:pPr>
                      <a:r>
                        <a:rPr lang="id-ID" sz="1200">
                          <a:effectLst/>
                        </a:rPr>
                        <a:t>8B-6</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tc>
                  <a:txBody>
                    <a:bodyPr/>
                    <a:lstStyle/>
                    <a:p>
                      <a:pPr algn="just">
                        <a:spcAft>
                          <a:spcPts val="0"/>
                        </a:spcAft>
                      </a:pPr>
                      <a:r>
                        <a:rPr lang="id-ID" sz="1200">
                          <a:effectLst/>
                        </a:rPr>
                        <a:t>Non-Kualifikasi (selain tujuh jenis usaha yang ada)</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extLst>
                  <a:ext uri="{0D108BD9-81ED-4DB2-BD59-A6C34878D82A}">
                    <a16:rowId xmlns:a16="http://schemas.microsoft.com/office/drawing/2014/main" val="2053597974"/>
                  </a:ext>
                </a:extLst>
              </a:tr>
              <a:tr h="438343">
                <a:tc>
                  <a:txBody>
                    <a:bodyPr/>
                    <a:lstStyle/>
                    <a:p>
                      <a:pPr algn="ctr">
                        <a:spcAft>
                          <a:spcPts val="0"/>
                        </a:spcAft>
                      </a:pPr>
                      <a:r>
                        <a:rPr lang="id-ID" sz="1200">
                          <a:effectLst/>
                        </a:rPr>
                        <a:t>7.</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tc>
                  <a:txBody>
                    <a:bodyPr/>
                    <a:lstStyle/>
                    <a:p>
                      <a:pPr algn="ctr">
                        <a:spcAft>
                          <a:spcPts val="0"/>
                        </a:spcAft>
                      </a:pPr>
                      <a:r>
                        <a:rPr lang="id-ID" sz="1200">
                          <a:effectLst/>
                        </a:rPr>
                        <a:t>8A-7</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tc>
                  <a:txBody>
                    <a:bodyPr/>
                    <a:lstStyle/>
                    <a:p>
                      <a:pPr algn="ctr">
                        <a:spcAft>
                          <a:spcPts val="0"/>
                        </a:spcAft>
                      </a:pPr>
                      <a:r>
                        <a:rPr lang="id-ID" sz="1200">
                          <a:effectLst/>
                        </a:rPr>
                        <a:t>8B-7</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tc>
                  <a:txBody>
                    <a:bodyPr/>
                    <a:lstStyle/>
                    <a:p>
                      <a:pPr algn="just">
                        <a:spcAft>
                          <a:spcPts val="0"/>
                        </a:spcAft>
                      </a:pPr>
                      <a:r>
                        <a:rPr lang="id-ID" sz="1200">
                          <a:effectLst/>
                        </a:rPr>
                        <a:t>Dana Pensiun</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extLst>
                  <a:ext uri="{0D108BD9-81ED-4DB2-BD59-A6C34878D82A}">
                    <a16:rowId xmlns:a16="http://schemas.microsoft.com/office/drawing/2014/main" val="678181440"/>
                  </a:ext>
                </a:extLst>
              </a:tr>
              <a:tr h="438343">
                <a:tc>
                  <a:txBody>
                    <a:bodyPr/>
                    <a:lstStyle/>
                    <a:p>
                      <a:pPr algn="ctr">
                        <a:spcAft>
                          <a:spcPts val="0"/>
                        </a:spcAft>
                      </a:pPr>
                      <a:r>
                        <a:rPr lang="id-ID" sz="1200">
                          <a:effectLst/>
                        </a:rPr>
                        <a:t>8.</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tc>
                  <a:txBody>
                    <a:bodyPr/>
                    <a:lstStyle/>
                    <a:p>
                      <a:pPr algn="ctr">
                        <a:spcAft>
                          <a:spcPts val="0"/>
                        </a:spcAft>
                      </a:pPr>
                      <a:r>
                        <a:rPr lang="id-ID" sz="1200">
                          <a:effectLst/>
                        </a:rPr>
                        <a:t>8A-8</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tc>
                  <a:txBody>
                    <a:bodyPr/>
                    <a:lstStyle/>
                    <a:p>
                      <a:pPr algn="ctr">
                        <a:spcAft>
                          <a:spcPts val="0"/>
                        </a:spcAft>
                      </a:pPr>
                      <a:r>
                        <a:rPr lang="id-ID" sz="1200">
                          <a:effectLst/>
                        </a:rPr>
                        <a:t>8B-8</a:t>
                      </a:r>
                      <a:endParaRPr lang="id-ID"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tc>
                  <a:txBody>
                    <a:bodyPr/>
                    <a:lstStyle/>
                    <a:p>
                      <a:pPr algn="just">
                        <a:spcAft>
                          <a:spcPts val="0"/>
                        </a:spcAft>
                      </a:pPr>
                      <a:r>
                        <a:rPr lang="id-ID" sz="1200" dirty="0">
                          <a:effectLst/>
                        </a:rPr>
                        <a:t>Perusahaan Pembiayaan</a:t>
                      </a:r>
                      <a:endParaRPr lang="id-ID"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47625" marB="47625"/>
                </a:tc>
                <a:extLst>
                  <a:ext uri="{0D108BD9-81ED-4DB2-BD59-A6C34878D82A}">
                    <a16:rowId xmlns:a16="http://schemas.microsoft.com/office/drawing/2014/main" val="344455824"/>
                  </a:ext>
                </a:extLst>
              </a:tr>
            </a:tbl>
          </a:graphicData>
        </a:graphic>
      </p:graphicFrame>
    </p:spTree>
    <p:extLst>
      <p:ext uri="{BB962C8B-B14F-4D97-AF65-F5344CB8AC3E}">
        <p14:creationId xmlns:p14="http://schemas.microsoft.com/office/powerpoint/2010/main" val="63718158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92C3E-788A-4CD3-B320-51D6BC7E07A1}"/>
              </a:ext>
            </a:extLst>
          </p:cNvPr>
          <p:cNvSpPr>
            <a:spLocks noGrp="1"/>
          </p:cNvSpPr>
          <p:nvPr>
            <p:ph type="title"/>
          </p:nvPr>
        </p:nvSpPr>
        <p:spPr/>
        <p:txBody>
          <a:bodyPr/>
          <a:lstStyle/>
          <a:p>
            <a:r>
              <a:rPr lang="en-US" b="1" i="1" dirty="0" err="1"/>
              <a:t>Bentuk</a:t>
            </a:r>
            <a:r>
              <a:rPr lang="en-US" b="1" i="1" dirty="0"/>
              <a:t> SPT  </a:t>
            </a:r>
            <a:r>
              <a:rPr lang="en-US" b="1" i="1" dirty="0" err="1"/>
              <a:t>PPh</a:t>
            </a:r>
            <a:r>
              <a:rPr lang="en-US" b="1" i="1" dirty="0"/>
              <a:t> </a:t>
            </a:r>
            <a:r>
              <a:rPr lang="en-US" b="1" i="1" dirty="0" err="1"/>
              <a:t>Badan</a:t>
            </a:r>
            <a:endParaRPr lang="id-ID" dirty="0"/>
          </a:p>
        </p:txBody>
      </p:sp>
      <p:pic>
        <p:nvPicPr>
          <p:cNvPr id="20481" name="Picture 1">
            <a:extLst>
              <a:ext uri="{FF2B5EF4-FFF2-40B4-BE49-F238E27FC236}">
                <a16:creationId xmlns:a16="http://schemas.microsoft.com/office/drawing/2014/main" id="{8553B6CA-DABF-4032-8DA5-8C6158FD97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2226" y="1943893"/>
            <a:ext cx="5610225" cy="2970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68865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17BC8-BBC0-4BB9-9338-122F7F84229B}"/>
              </a:ext>
            </a:extLst>
          </p:cNvPr>
          <p:cNvSpPr>
            <a:spLocks noGrp="1"/>
          </p:cNvSpPr>
          <p:nvPr>
            <p:ph type="title"/>
          </p:nvPr>
        </p:nvSpPr>
        <p:spPr/>
        <p:txBody>
          <a:bodyPr/>
          <a:lstStyle/>
          <a:p>
            <a:r>
              <a:rPr lang="en-US" b="1" dirty="0"/>
              <a:t>BAB 13 </a:t>
            </a:r>
            <a:r>
              <a:rPr lang="id-ID" b="1" dirty="0"/>
              <a:t>SURAT PEMBERITAHUAN (SPT) TAHUNAN BADAN</a:t>
            </a:r>
            <a:endParaRPr lang="id-ID" dirty="0"/>
          </a:p>
        </p:txBody>
      </p:sp>
      <p:sp>
        <p:nvSpPr>
          <p:cNvPr id="3" name="Content Placeholder 2">
            <a:extLst>
              <a:ext uri="{FF2B5EF4-FFF2-40B4-BE49-F238E27FC236}">
                <a16:creationId xmlns:a16="http://schemas.microsoft.com/office/drawing/2014/main" id="{960CE41D-D3DA-4B90-BB2A-9CCF9045A397}"/>
              </a:ext>
            </a:extLst>
          </p:cNvPr>
          <p:cNvSpPr>
            <a:spLocks noGrp="1"/>
          </p:cNvSpPr>
          <p:nvPr>
            <p:ph idx="1"/>
          </p:nvPr>
        </p:nvSpPr>
        <p:spPr/>
        <p:txBody>
          <a:bodyPr/>
          <a:lstStyle/>
          <a:p>
            <a:pPr marL="0" indent="0">
              <a:buNone/>
            </a:pPr>
            <a:r>
              <a:rPr lang="id-ID" b="1" dirty="0"/>
              <a:t>Sub Pokok Bahasan :</a:t>
            </a:r>
            <a:endParaRPr lang="id-ID" dirty="0"/>
          </a:p>
          <a:p>
            <a:pPr lvl="0"/>
            <a:r>
              <a:rPr lang="en-US" dirty="0" err="1"/>
              <a:t>Pengisian</a:t>
            </a:r>
            <a:r>
              <a:rPr lang="en-US" dirty="0"/>
              <a:t> Surat </a:t>
            </a:r>
            <a:r>
              <a:rPr lang="en-US" dirty="0" err="1"/>
              <a:t>Pemberitahuan</a:t>
            </a:r>
            <a:r>
              <a:rPr lang="en-US" dirty="0"/>
              <a:t> (SPT) </a:t>
            </a:r>
            <a:r>
              <a:rPr lang="id-ID" dirty="0"/>
              <a:t>Tahunan PPh Badan</a:t>
            </a:r>
            <a:endParaRPr lang="en-US" dirty="0"/>
          </a:p>
          <a:p>
            <a:pPr lvl="0"/>
            <a:endParaRPr lang="en-US" dirty="0"/>
          </a:p>
          <a:p>
            <a:pPr marL="0" lvl="0" indent="0">
              <a:buNone/>
            </a:pPr>
            <a:endParaRPr lang="en-US" dirty="0"/>
          </a:p>
          <a:p>
            <a:pPr marL="0" lvl="0" indent="0">
              <a:buNone/>
            </a:pPr>
            <a:r>
              <a:rPr lang="en-US" b="1" i="1" dirty="0"/>
              <a:t>*) </a:t>
            </a:r>
            <a:r>
              <a:rPr lang="en-US" b="1" i="1" dirty="0" err="1"/>
              <a:t>Pembahasan</a:t>
            </a:r>
            <a:r>
              <a:rPr lang="en-US" b="1" i="1" dirty="0"/>
              <a:t> </a:t>
            </a:r>
            <a:r>
              <a:rPr lang="en-US" b="1" i="1" dirty="0" err="1"/>
              <a:t>praktik</a:t>
            </a:r>
            <a:r>
              <a:rPr lang="en-US" b="1" i="1" dirty="0"/>
              <a:t> manual </a:t>
            </a:r>
            <a:r>
              <a:rPr lang="en-US" b="1" i="1" dirty="0" err="1"/>
              <a:t>dan</a:t>
            </a:r>
            <a:r>
              <a:rPr lang="en-US" b="1" i="1" dirty="0"/>
              <a:t> </a:t>
            </a:r>
            <a:r>
              <a:rPr lang="en-US" b="1" i="1" dirty="0" err="1"/>
              <a:t>elektronik</a:t>
            </a:r>
            <a:endParaRPr lang="id-ID" b="1" i="1" dirty="0"/>
          </a:p>
          <a:p>
            <a:pPr marL="0" indent="0">
              <a:buNone/>
            </a:pPr>
            <a:endParaRPr lang="id-ID" dirty="0"/>
          </a:p>
        </p:txBody>
      </p:sp>
    </p:spTree>
    <p:extLst>
      <p:ext uri="{BB962C8B-B14F-4D97-AF65-F5344CB8AC3E}">
        <p14:creationId xmlns:p14="http://schemas.microsoft.com/office/powerpoint/2010/main" val="34700092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DBDE7D-64BC-4F5D-B6CD-5F49C3109B43}"/>
              </a:ext>
            </a:extLst>
          </p:cNvPr>
          <p:cNvSpPr>
            <a:spLocks noGrp="1"/>
          </p:cNvSpPr>
          <p:nvPr>
            <p:ph idx="1"/>
          </p:nvPr>
        </p:nvSpPr>
        <p:spPr>
          <a:xfrm>
            <a:off x="1447800" y="2064164"/>
            <a:ext cx="10515600" cy="718792"/>
          </a:xfrm>
        </p:spPr>
        <p:txBody>
          <a:bodyPr/>
          <a:lstStyle/>
          <a:p>
            <a:pPr marL="0" indent="0" algn="ctr">
              <a:buNone/>
            </a:pPr>
            <a:r>
              <a:rPr lang="en-US" b="1" dirty="0"/>
              <a:t>#</a:t>
            </a:r>
            <a:r>
              <a:rPr lang="en-US" b="1" dirty="0" err="1"/>
              <a:t>Terima</a:t>
            </a:r>
            <a:r>
              <a:rPr lang="en-US" b="1" dirty="0"/>
              <a:t> Kasih#</a:t>
            </a:r>
            <a:endParaRPr lang="id-ID" b="1" dirty="0"/>
          </a:p>
        </p:txBody>
      </p:sp>
    </p:spTree>
    <p:extLst>
      <p:ext uri="{BB962C8B-B14F-4D97-AF65-F5344CB8AC3E}">
        <p14:creationId xmlns:p14="http://schemas.microsoft.com/office/powerpoint/2010/main" val="56673453"/>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TM10001105[[fn=Crop]]</Template>
  <TotalTime>458</TotalTime>
  <Words>5129</Words>
  <Application>Microsoft Office PowerPoint</Application>
  <PresentationFormat>Widescreen</PresentationFormat>
  <Paragraphs>558</Paragraphs>
  <Slides>70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70</vt:i4>
      </vt:variant>
    </vt:vector>
  </HeadingPairs>
  <TitlesOfParts>
    <vt:vector size="75" baseType="lpstr">
      <vt:lpstr>Calibri</vt:lpstr>
      <vt:lpstr>Franklin Gothic Book</vt:lpstr>
      <vt:lpstr>Times New Roman</vt:lpstr>
      <vt:lpstr>Wingdings</vt:lpstr>
      <vt:lpstr>Crop</vt:lpstr>
      <vt:lpstr>MODUL PAJAK  PENGHASILAN BADAN</vt:lpstr>
      <vt:lpstr>DAFTAR ISI POKOK PEMBAHASAN</vt:lpstr>
      <vt:lpstr>BAB 1 SUBJEK PAJAK</vt:lpstr>
      <vt:lpstr>SISTEM PEMUNGUTAN PAJAK</vt:lpstr>
      <vt:lpstr>PENGERTIAN SUBJEK PAJAK</vt:lpstr>
      <vt:lpstr>PENGERTIAN SUBJEK PAJAK</vt:lpstr>
      <vt:lpstr>Perbedaan antara Wajib Pajak dalam negeri dan Wajib Pajak luar negeri (Penjelasan - UU Nomor 36 Tahun 2008 Ps 2 (2))</vt:lpstr>
      <vt:lpstr>KEWAJIBAN PAJAK SUBYEKTIF</vt:lpstr>
      <vt:lpstr>TIDAK TERMASUK SUBJEK PAJAK</vt:lpstr>
      <vt:lpstr>BAB 2 OBJEK PAJAK, OBJEK PAJAK BERSIFAT FINAL DAN BUKAN OBJEK PAJAK</vt:lpstr>
      <vt:lpstr>PENGERTIAN OBJEK PAJAK</vt:lpstr>
      <vt:lpstr>Bagan Kategori Pasal 4 UU PPh</vt:lpstr>
      <vt:lpstr>KELOMPOK PENGHASILAN</vt:lpstr>
      <vt:lpstr>JENIS-JENIS OBJEK PAJAK PENGHASILAN BERSIFAT FINAL</vt:lpstr>
      <vt:lpstr>PowerPoint Presentation</vt:lpstr>
      <vt:lpstr>JENIS-JENIS BUKAN OBJEK PAJAK PENGHASILAN</vt:lpstr>
      <vt:lpstr>JENIS-JENIS BUKAN OBJEK PAJAK PENGHASILAN</vt:lpstr>
      <vt:lpstr>JENIS-JENIS BUKAN OBJEK PAJAK PENGHASILAN</vt:lpstr>
      <vt:lpstr>BAB 3 BENTUK USAHA TETAP</vt:lpstr>
      <vt:lpstr>PowerPoint Presentation</vt:lpstr>
      <vt:lpstr>BAB 4 BIAYA FISKAL DAN BUKAN BIAYA FISKAL</vt:lpstr>
      <vt:lpstr>BIAYA-BIAYA YANG DAPAT DIKURANGKAN </vt:lpstr>
      <vt:lpstr>BIAYA-BIAYA YANG DAPAT DIKURANGKAN </vt:lpstr>
      <vt:lpstr>BIAYA-BIAYA YANG DAPAT DIKURANGKAN </vt:lpstr>
      <vt:lpstr>BIAYA-BIAYA YANG TIDAK DAPAT DIKURANGKAN</vt:lpstr>
      <vt:lpstr>BIAYA-BIAYA YANG TIDAK DAPAT DIKURANGKAN</vt:lpstr>
      <vt:lpstr>BIAYA-BIAYA YANG TIDAK DAPAT DIKURANGKAN</vt:lpstr>
      <vt:lpstr>BAB 5 PENYUSUTAN DAN AMORTISASI</vt:lpstr>
      <vt:lpstr>METODE PENYUSUTAN DAN AMORTISASI</vt:lpstr>
      <vt:lpstr>WAKTU PENYUSUTAN DIMULAI</vt:lpstr>
      <vt:lpstr>REVALUASI (PENILAIAN KEMBALI)</vt:lpstr>
      <vt:lpstr>MASA MANFAAT DAN TARIF PENYUSUTAN</vt:lpstr>
      <vt:lpstr>AMORTISASI</vt:lpstr>
      <vt:lpstr>BAB 6 PENGHASILAN KENA PAJAK</vt:lpstr>
      <vt:lpstr>DEFINISI</vt:lpstr>
      <vt:lpstr>PowerPoint Presentation</vt:lpstr>
      <vt:lpstr>PowerPoint Presentation</vt:lpstr>
      <vt:lpstr>Skema Rekonsiliasi Fiskal </vt:lpstr>
      <vt:lpstr>Format Rekonsiliasi Fiskal</vt:lpstr>
      <vt:lpstr>BAB 7 TARIF PAJAK</vt:lpstr>
      <vt:lpstr>PowerPoint Presentation</vt:lpstr>
      <vt:lpstr>PowerPoint Presentation</vt:lpstr>
      <vt:lpstr>PowerPoint Presentation</vt:lpstr>
      <vt:lpstr>BAB 8 HUBUNGAN ISTIMEWA</vt:lpstr>
      <vt:lpstr>JENIS-JENIS HUBUNGAN ISTIMEWA</vt:lpstr>
      <vt:lpstr>Penilaian Kembali Aktiva Tetap (Revaluasi)</vt:lpstr>
      <vt:lpstr>PERMOHONAN PENILAIAN KEMBALI </vt:lpstr>
      <vt:lpstr>PROSEDUR PENGAJUAN PERMOHONAN PENILAIAN KEMBALI AKTIVA TETAP </vt:lpstr>
      <vt:lpstr>PROSEDUR PENILAIAN KEMBALI AKTIVA TETAP </vt:lpstr>
      <vt:lpstr>BAB 9 KREDIT PAJAK LUAR NEGERI</vt:lpstr>
      <vt:lpstr>PowerPoint Presentation</vt:lpstr>
      <vt:lpstr>PowerPoint Presentation</vt:lpstr>
      <vt:lpstr>PowerPoint Presentation</vt:lpstr>
      <vt:lpstr>PowerPoint Presentation</vt:lpstr>
      <vt:lpstr>BAB 10 ANGSURAN PPH PASAL 25</vt:lpstr>
      <vt:lpstr>Ketentuan Penghitungan angsuran bulanan oleh wajib pajak (UU Nomor 36 Tahun 2008 Ps 25)</vt:lpstr>
      <vt:lpstr>BAB 11 FASILITAS PPH BADAN</vt:lpstr>
      <vt:lpstr>Fasilitas yang diberikan pemerintah Kepada Wajib Pajak yang melakukan penanaman modal di bidang-bidang usaha tertentu dan atau di daerah-daerah tertentu  </vt:lpstr>
      <vt:lpstr>PowerPoint Presentation</vt:lpstr>
      <vt:lpstr>BAB 12 ADMINISTRASI PELAPORAN DAN PEMBAYARAN</vt:lpstr>
      <vt:lpstr>PENYETORAN  DAN PELAPORAN</vt:lpstr>
      <vt:lpstr>*) sekarang sudah menggukan eBilling</vt:lpstr>
      <vt:lpstr>KETERLAMBATAN PENYETORAN  DAN PELAPORAN</vt:lpstr>
      <vt:lpstr>KETENTUAN LAIN</vt:lpstr>
      <vt:lpstr>Dokumen yang harus dilampirkan dalam SPT (KEP - 214/PJ./2001)</vt:lpstr>
      <vt:lpstr>PowerPoint Presentation</vt:lpstr>
      <vt:lpstr>PowerPoint Presentation</vt:lpstr>
      <vt:lpstr>Bentuk SPT  PPh Badan</vt:lpstr>
      <vt:lpstr>BAB 13 SURAT PEMBERITAHUAN (SPT) TAHUNAN BADAN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 Pajak Penghasilan Badan</dc:title>
  <dc:creator>Asus</dc:creator>
  <cp:lastModifiedBy>Windows 10</cp:lastModifiedBy>
  <cp:revision>18</cp:revision>
  <dcterms:created xsi:type="dcterms:W3CDTF">2018-03-03T10:37:59Z</dcterms:created>
  <dcterms:modified xsi:type="dcterms:W3CDTF">2018-03-04T07:59:55Z</dcterms:modified>
</cp:coreProperties>
</file>